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sldIdLst>
    <p:sldId id="256" r:id="rId5"/>
    <p:sldId id="264" r:id="rId6"/>
    <p:sldId id="257" r:id="rId7"/>
    <p:sldId id="258" r:id="rId8"/>
    <p:sldId id="259" r:id="rId9"/>
    <p:sldId id="260" r:id="rId10"/>
    <p:sldId id="261" r:id="rId11"/>
    <p:sldId id="262" r:id="rId12"/>
    <p:sldId id="263" r:id="rId13"/>
  </p:sldIdLst>
  <p:sldSz cx="18288000" cy="10287000"/>
  <p:notesSz cx="6858000" cy="9144000"/>
  <p:embeddedFontLst>
    <p:embeddedFont>
      <p:font typeface="Montserrat" panose="00000500000000000000" pitchFamily="2" charset="-18"/>
      <p:regular r:id="rId14"/>
    </p:embeddedFont>
    <p:embeddedFont>
      <p:font typeface="Montserrat Bold" panose="00000800000000000000" charset="-18"/>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8E69FDE-2D3F-4C88-8965-F8EFB54E3201}" v="1" dt="2025-03-19T08:07:59.2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1243"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font" Target="fonts/font2.fntdata"/><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hn Osula Malimba" userId="4e90e001-da55-46df-9bdb-0bb2107de2e5" providerId="ADAL" clId="{38E69FDE-2D3F-4C88-8965-F8EFB54E3201}"/>
    <pc:docChg chg="custSel addSld modSld">
      <pc:chgData name="John Osula Malimba" userId="4e90e001-da55-46df-9bdb-0bb2107de2e5" providerId="ADAL" clId="{38E69FDE-2D3F-4C88-8965-F8EFB54E3201}" dt="2025-03-19T08:08:46.934" v="4" actId="207"/>
      <pc:docMkLst>
        <pc:docMk/>
      </pc:docMkLst>
      <pc:sldChg chg="addSp delSp modSp new mod">
        <pc:chgData name="John Osula Malimba" userId="4e90e001-da55-46df-9bdb-0bb2107de2e5" providerId="ADAL" clId="{38E69FDE-2D3F-4C88-8965-F8EFB54E3201}" dt="2025-03-19T08:08:46.934" v="4" actId="207"/>
        <pc:sldMkLst>
          <pc:docMk/>
          <pc:sldMk cId="857157990" sldId="264"/>
        </pc:sldMkLst>
        <pc:spChg chg="del">
          <ac:chgData name="John Osula Malimba" userId="4e90e001-da55-46df-9bdb-0bb2107de2e5" providerId="ADAL" clId="{38E69FDE-2D3F-4C88-8965-F8EFB54E3201}" dt="2025-03-19T08:08:37.386" v="3" actId="478"/>
          <ac:spMkLst>
            <pc:docMk/>
            <pc:sldMk cId="857157990" sldId="264"/>
            <ac:spMk id="2" creationId="{E0C67F80-FE3C-F8ED-810D-189C22D557C6}"/>
          </ac:spMkLst>
        </pc:spChg>
        <pc:spChg chg="del">
          <ac:chgData name="John Osula Malimba" userId="4e90e001-da55-46df-9bdb-0bb2107de2e5" providerId="ADAL" clId="{38E69FDE-2D3F-4C88-8965-F8EFB54E3201}" dt="2025-03-19T08:08:35.969" v="2" actId="478"/>
          <ac:spMkLst>
            <pc:docMk/>
            <pc:sldMk cId="857157990" sldId="264"/>
            <ac:spMk id="3" creationId="{6F515B44-BD4F-62FE-5552-9D165EB13CF4}"/>
          </ac:spMkLst>
        </pc:spChg>
        <pc:spChg chg="add mod">
          <ac:chgData name="John Osula Malimba" userId="4e90e001-da55-46df-9bdb-0bb2107de2e5" providerId="ADAL" clId="{38E69FDE-2D3F-4C88-8965-F8EFB54E3201}" dt="2025-03-19T08:08:46.934" v="4" actId="207"/>
          <ac:spMkLst>
            <pc:docMk/>
            <pc:sldMk cId="857157990" sldId="264"/>
            <ac:spMk id="4" creationId="{2FBFC539-45AE-2F58-82BA-5498AF9C3BDE}"/>
          </ac:spMkLst>
        </pc:spChg>
        <pc:spChg chg="add mod">
          <ac:chgData name="John Osula Malimba" userId="4e90e001-da55-46df-9bdb-0bb2107de2e5" providerId="ADAL" clId="{38E69FDE-2D3F-4C88-8965-F8EFB54E3201}" dt="2025-03-19T08:07:59.292" v="1"/>
          <ac:spMkLst>
            <pc:docMk/>
            <pc:sldMk cId="857157990" sldId="264"/>
            <ac:spMk id="5" creationId="{EE564FC4-6474-E095-B49D-E84955071A66}"/>
          </ac:spMkLst>
        </pc:spChg>
      </pc:sldChg>
    </pc:docChg>
  </pc:docChgLst>
</pc:chgInfo>
</file>

<file path=ppt/media/image1.png>
</file>

<file path=ppt/media/image10.png>
</file>

<file path=ppt/media/image11.svg>
</file>

<file path=ppt/media/image12.png>
</file>

<file path=ppt/media/image13.png>
</file>

<file path=ppt/media/image14.png>
</file>

<file path=ppt/media/image15.jpeg>
</file>

<file path=ppt/media/image16.jpeg>
</file>

<file path=ppt/media/image2.jpeg>
</file>

<file path=ppt/media/image3.jpe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svg"/><Relationship Id="rId7" Type="http://schemas.openxmlformats.org/officeDocument/2006/relationships/image" Target="../media/image11.svg"/><Relationship Id="rId12" Type="http://schemas.openxmlformats.org/officeDocument/2006/relationships/hyperlink" Target="https://www.machinemetrics.com/blog/iot-in-manufacturing" TargetMode="External"/><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hyperlink" Target="https://www.digi.com/blog/post/iot-in-manufacturing" TargetMode="External"/><Relationship Id="rId5" Type="http://schemas.openxmlformats.org/officeDocument/2006/relationships/image" Target="../media/image9.sv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flair-plastic.hu/en/contact-plastic-injection-moulding/" TargetMode="External"/><Relationship Id="rId2" Type="http://schemas.openxmlformats.org/officeDocument/2006/relationships/image" Target="../media/image1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0" y="15"/>
            <a:ext cx="18287970" cy="6698959"/>
          </a:xfrm>
          <a:custGeom>
            <a:avLst/>
            <a:gdLst/>
            <a:ahLst/>
            <a:cxnLst/>
            <a:rect l="l" t="t" r="r" b="b"/>
            <a:pathLst>
              <a:path w="18287970" h="6698959">
                <a:moveTo>
                  <a:pt x="0" y="0"/>
                </a:moveTo>
                <a:lnTo>
                  <a:pt x="18287970" y="0"/>
                </a:lnTo>
                <a:lnTo>
                  <a:pt x="18287970" y="6698959"/>
                </a:lnTo>
                <a:lnTo>
                  <a:pt x="0" y="6698959"/>
                </a:lnTo>
                <a:lnTo>
                  <a:pt x="0" y="0"/>
                </a:lnTo>
                <a:close/>
              </a:path>
            </a:pathLst>
          </a:custGeom>
          <a:blipFill>
            <a:blip r:embed="rId2"/>
            <a:stretch>
              <a:fillRect t="-27991" b="-25569"/>
            </a:stretch>
          </a:blipFill>
        </p:spPr>
        <p:txBody>
          <a:bodyPr/>
          <a:lstStyle/>
          <a:p>
            <a:endParaRPr lang="en-GB"/>
          </a:p>
        </p:txBody>
      </p:sp>
      <p:grpSp>
        <p:nvGrpSpPr>
          <p:cNvPr id="3" name="Group 3"/>
          <p:cNvGrpSpPr/>
          <p:nvPr/>
        </p:nvGrpSpPr>
        <p:grpSpPr>
          <a:xfrm>
            <a:off x="0" y="6179328"/>
            <a:ext cx="14073807" cy="1028700"/>
            <a:chOff x="0" y="0"/>
            <a:chExt cx="18765076" cy="1371600"/>
          </a:xfrm>
        </p:grpSpPr>
        <p:sp>
          <p:nvSpPr>
            <p:cNvPr id="4" name="Freeform 4"/>
            <p:cNvSpPr/>
            <p:nvPr/>
          </p:nvSpPr>
          <p:spPr>
            <a:xfrm>
              <a:off x="0" y="0"/>
              <a:ext cx="18765138" cy="1371600"/>
            </a:xfrm>
            <a:custGeom>
              <a:avLst/>
              <a:gdLst/>
              <a:ahLst/>
              <a:cxnLst/>
              <a:rect l="l" t="t" r="r" b="b"/>
              <a:pathLst>
                <a:path w="18765138" h="1371600">
                  <a:moveTo>
                    <a:pt x="0" y="0"/>
                  </a:moveTo>
                  <a:lnTo>
                    <a:pt x="18765138" y="0"/>
                  </a:lnTo>
                  <a:lnTo>
                    <a:pt x="18765138" y="1371600"/>
                  </a:lnTo>
                  <a:lnTo>
                    <a:pt x="0" y="1371600"/>
                  </a:lnTo>
                </a:path>
              </a:pathLst>
            </a:custGeom>
            <a:solidFill>
              <a:srgbClr val="E97132"/>
            </a:solidFill>
          </p:spPr>
          <p:txBody>
            <a:bodyPr/>
            <a:lstStyle/>
            <a:p>
              <a:endParaRPr lang="en-GB"/>
            </a:p>
          </p:txBody>
        </p:sp>
      </p:grpSp>
      <p:sp>
        <p:nvSpPr>
          <p:cNvPr id="5" name="TextBox 5"/>
          <p:cNvSpPr txBox="1"/>
          <p:nvPr/>
        </p:nvSpPr>
        <p:spPr>
          <a:xfrm>
            <a:off x="941832" y="6272243"/>
            <a:ext cx="12652910" cy="907542"/>
          </a:xfrm>
          <a:prstGeom prst="rect">
            <a:avLst/>
          </a:prstGeom>
        </p:spPr>
        <p:txBody>
          <a:bodyPr lIns="0" tIns="0" rIns="0" bIns="0" rtlCol="0" anchor="t">
            <a:spAutoFit/>
          </a:bodyPr>
          <a:lstStyle/>
          <a:p>
            <a:pPr algn="l">
              <a:lnSpc>
                <a:spcPts val="3564"/>
              </a:lnSpc>
            </a:pPr>
            <a:r>
              <a:rPr lang="en-US" sz="3300" dirty="0">
                <a:solidFill>
                  <a:srgbClr val="FFFFFF"/>
                </a:solidFill>
                <a:latin typeface="Montserrat"/>
                <a:ea typeface="Montserrat"/>
                <a:cs typeface="Montserrat"/>
                <a:sym typeface="Montserrat"/>
              </a:rPr>
              <a:t>What’s Next in Contract Manufacturing? Key Trends to Watch in 2024</a:t>
            </a:r>
          </a:p>
        </p:txBody>
      </p:sp>
      <p:sp>
        <p:nvSpPr>
          <p:cNvPr id="6" name="TextBox 6"/>
          <p:cNvSpPr txBox="1"/>
          <p:nvPr/>
        </p:nvSpPr>
        <p:spPr>
          <a:xfrm>
            <a:off x="941832" y="7594480"/>
            <a:ext cx="16404336" cy="2032635"/>
          </a:xfrm>
          <a:prstGeom prst="rect">
            <a:avLst/>
          </a:prstGeom>
        </p:spPr>
        <p:txBody>
          <a:bodyPr lIns="0" tIns="0" rIns="0" bIns="0" rtlCol="0" anchor="t">
            <a:spAutoFit/>
          </a:bodyPr>
          <a:lstStyle/>
          <a:p>
            <a:pPr algn="l">
              <a:lnSpc>
                <a:spcPts val="3225"/>
              </a:lnSpc>
            </a:pPr>
            <a:r>
              <a:rPr lang="en-US" sz="2150" dirty="0">
                <a:solidFill>
                  <a:srgbClr val="000000"/>
                </a:solidFill>
                <a:latin typeface="Montserrat"/>
                <a:ea typeface="Montserrat"/>
                <a:cs typeface="Montserrat"/>
                <a:sym typeface="Montserrat"/>
              </a:rPr>
              <a:t>In the rapidly evolving world of contract manufacturing, staying ahead of industry trends is crucial for maintaining a competitive edge. As we look towards 2024, several key trends are set to shape the future of contract manufacturing. From the integration of advanced technologies like AI and robotics to advancements in supply chain management and the growing demand for customizable solutions, these trends are transforming the landscape of manufacturing. In this post, we explore these upcoming trends and their potential impact on the industry.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5">
            <a:extLst>
              <a:ext uri="{FF2B5EF4-FFF2-40B4-BE49-F238E27FC236}">
                <a16:creationId xmlns:a16="http://schemas.microsoft.com/office/drawing/2014/main" id="{2FBFC539-45AE-2F58-82BA-5498AF9C3BDE}"/>
              </a:ext>
            </a:extLst>
          </p:cNvPr>
          <p:cNvSpPr txBox="1"/>
          <p:nvPr/>
        </p:nvSpPr>
        <p:spPr>
          <a:xfrm>
            <a:off x="941832" y="6272243"/>
            <a:ext cx="12652910" cy="923330"/>
          </a:xfrm>
          <a:prstGeom prst="rect">
            <a:avLst/>
          </a:prstGeom>
        </p:spPr>
        <p:txBody>
          <a:bodyPr lIns="0" tIns="0" rIns="0" bIns="0" rtlCol="0" anchor="t">
            <a:spAutoFit/>
          </a:bodyPr>
          <a:lstStyle/>
          <a:p>
            <a:pPr algn="l">
              <a:lnSpc>
                <a:spcPts val="3564"/>
              </a:lnSpc>
            </a:pPr>
            <a:r>
              <a:rPr lang="en-US" sz="3300" dirty="0">
                <a:latin typeface="Montserrat"/>
                <a:ea typeface="Montserrat"/>
                <a:cs typeface="Montserrat"/>
                <a:sym typeface="Montserrat"/>
              </a:rPr>
              <a:t>What’s Next in Contract Manufacturing? Key Trends to Watch in 2024</a:t>
            </a:r>
          </a:p>
        </p:txBody>
      </p:sp>
      <p:sp>
        <p:nvSpPr>
          <p:cNvPr id="5" name="TextBox 6">
            <a:extLst>
              <a:ext uri="{FF2B5EF4-FFF2-40B4-BE49-F238E27FC236}">
                <a16:creationId xmlns:a16="http://schemas.microsoft.com/office/drawing/2014/main" id="{EE564FC4-6474-E095-B49D-E84955071A66}"/>
              </a:ext>
            </a:extLst>
          </p:cNvPr>
          <p:cNvSpPr txBox="1"/>
          <p:nvPr/>
        </p:nvSpPr>
        <p:spPr>
          <a:xfrm>
            <a:off x="941832" y="7594480"/>
            <a:ext cx="16404336" cy="2032635"/>
          </a:xfrm>
          <a:prstGeom prst="rect">
            <a:avLst/>
          </a:prstGeom>
        </p:spPr>
        <p:txBody>
          <a:bodyPr lIns="0" tIns="0" rIns="0" bIns="0" rtlCol="0" anchor="t">
            <a:spAutoFit/>
          </a:bodyPr>
          <a:lstStyle/>
          <a:p>
            <a:pPr algn="l">
              <a:lnSpc>
                <a:spcPts val="3225"/>
              </a:lnSpc>
            </a:pPr>
            <a:r>
              <a:rPr lang="en-US" sz="2150" dirty="0">
                <a:solidFill>
                  <a:srgbClr val="000000"/>
                </a:solidFill>
                <a:latin typeface="Montserrat"/>
                <a:ea typeface="Montserrat"/>
                <a:cs typeface="Montserrat"/>
                <a:sym typeface="Montserrat"/>
              </a:rPr>
              <a:t>In the rapidly evolving world of contract manufacturing, staying ahead of industry trends is crucial for maintaining a competitive edge. As we look towards 2024, several key trends are set to shape the future of contract manufacturing. From the integration of advanced technologies like AI and robotics to advancements in supply chain management and the growing demand for customizable solutions, these trends are transforming the landscape of manufacturing. In this post, we explore these upcoming trends and their potential impact on the industry.</a:t>
            </a:r>
          </a:p>
        </p:txBody>
      </p:sp>
    </p:spTree>
    <p:extLst>
      <p:ext uri="{BB962C8B-B14F-4D97-AF65-F5344CB8AC3E}">
        <p14:creationId xmlns:p14="http://schemas.microsoft.com/office/powerpoint/2010/main" val="85715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 y="15"/>
            <a:ext cx="18287997" cy="10286985"/>
          </a:xfrm>
          <a:custGeom>
            <a:avLst/>
            <a:gdLst/>
            <a:ahLst/>
            <a:cxnLst/>
            <a:rect l="l" t="t" r="r" b="b"/>
            <a:pathLst>
              <a:path w="18287997" h="10286985">
                <a:moveTo>
                  <a:pt x="0" y="0"/>
                </a:moveTo>
                <a:lnTo>
                  <a:pt x="18287997" y="0"/>
                </a:lnTo>
                <a:lnTo>
                  <a:pt x="18287997" y="10286985"/>
                </a:lnTo>
                <a:lnTo>
                  <a:pt x="0" y="10286985"/>
                </a:lnTo>
                <a:lnTo>
                  <a:pt x="0" y="0"/>
                </a:lnTo>
                <a:close/>
              </a:path>
            </a:pathLst>
          </a:custGeom>
          <a:blipFill>
            <a:blip r:embed="rId2"/>
            <a:stretch>
              <a:fillRect t="-18106" r="-330" b="-6783"/>
            </a:stretch>
          </a:blipFill>
        </p:spPr>
        <p:txBody>
          <a:bodyPr/>
          <a:lstStyle/>
          <a:p>
            <a:endParaRPr lang="en-GB"/>
          </a:p>
        </p:txBody>
      </p:sp>
      <p:grpSp>
        <p:nvGrpSpPr>
          <p:cNvPr id="3" name="Group 3"/>
          <p:cNvGrpSpPr/>
          <p:nvPr/>
        </p:nvGrpSpPr>
        <p:grpSpPr>
          <a:xfrm>
            <a:off x="3" y="0"/>
            <a:ext cx="18287997" cy="10287000"/>
            <a:chOff x="0" y="0"/>
            <a:chExt cx="24383996" cy="13716000"/>
          </a:xfrm>
        </p:grpSpPr>
        <p:sp>
          <p:nvSpPr>
            <p:cNvPr id="4" name="Freeform 4"/>
            <p:cNvSpPr/>
            <p:nvPr/>
          </p:nvSpPr>
          <p:spPr>
            <a:xfrm>
              <a:off x="0" y="0"/>
              <a:ext cx="24383955" cy="13716000"/>
            </a:xfrm>
            <a:custGeom>
              <a:avLst/>
              <a:gdLst/>
              <a:ahLst/>
              <a:cxnLst/>
              <a:rect l="l" t="t" r="r" b="b"/>
              <a:pathLst>
                <a:path w="24383955" h="13716000">
                  <a:moveTo>
                    <a:pt x="0" y="0"/>
                  </a:moveTo>
                  <a:lnTo>
                    <a:pt x="24383955" y="0"/>
                  </a:lnTo>
                  <a:lnTo>
                    <a:pt x="24383955" y="13716000"/>
                  </a:lnTo>
                  <a:lnTo>
                    <a:pt x="0" y="13716000"/>
                  </a:lnTo>
                  <a:close/>
                </a:path>
              </a:pathLst>
            </a:custGeom>
            <a:gradFill rotWithShape="1">
              <a:gsLst>
                <a:gs pos="0">
                  <a:srgbClr val="FFFFFF">
                    <a:alpha val="36000"/>
                  </a:srgbClr>
                </a:gs>
                <a:gs pos="19000">
                  <a:srgbClr val="FFFFFF">
                    <a:alpha val="28080"/>
                  </a:srgbClr>
                </a:gs>
                <a:gs pos="35000">
                  <a:srgbClr val="FFFFFF">
                    <a:alpha val="13680"/>
                  </a:srgbClr>
                </a:gs>
                <a:gs pos="58000">
                  <a:srgbClr val="FFFFFF">
                    <a:alpha val="0"/>
                  </a:srgbClr>
                </a:gs>
                <a:gs pos="100000">
                  <a:srgbClr val="FFFFFF">
                    <a:alpha val="36000"/>
                  </a:srgbClr>
                </a:gs>
              </a:gsLst>
              <a:lin ang="10800000"/>
            </a:gradFill>
          </p:spPr>
          <p:txBody>
            <a:bodyPr/>
            <a:lstStyle/>
            <a:p>
              <a:endParaRPr lang="en-GB"/>
            </a:p>
          </p:txBody>
        </p:sp>
      </p:grpSp>
      <p:sp>
        <p:nvSpPr>
          <p:cNvPr id="5" name="TextBox 5"/>
          <p:cNvSpPr txBox="1"/>
          <p:nvPr/>
        </p:nvSpPr>
        <p:spPr>
          <a:xfrm>
            <a:off x="1599564" y="1590039"/>
            <a:ext cx="6687186" cy="2028825"/>
          </a:xfrm>
          <a:prstGeom prst="rect">
            <a:avLst/>
          </a:prstGeom>
        </p:spPr>
        <p:txBody>
          <a:bodyPr lIns="0" tIns="0" rIns="0" bIns="0" rtlCol="0" anchor="t">
            <a:spAutoFit/>
          </a:bodyPr>
          <a:lstStyle/>
          <a:p>
            <a:pPr marL="0" lvl="0" indent="0" algn="l">
              <a:lnSpc>
                <a:spcPts val="8004"/>
              </a:lnSpc>
            </a:pPr>
            <a:r>
              <a:rPr lang="en-US" sz="6670" dirty="0">
                <a:solidFill>
                  <a:srgbClr val="000000"/>
                </a:solidFill>
                <a:latin typeface="Montserrat"/>
                <a:ea typeface="Montserrat"/>
                <a:cs typeface="Montserrat"/>
                <a:sym typeface="Montserrat"/>
              </a:rPr>
              <a:t>Integration of AI and Robotics</a:t>
            </a:r>
          </a:p>
        </p:txBody>
      </p:sp>
      <p:sp>
        <p:nvSpPr>
          <p:cNvPr id="6" name="TextBox 6"/>
          <p:cNvSpPr txBox="1"/>
          <p:nvPr/>
        </p:nvSpPr>
        <p:spPr>
          <a:xfrm>
            <a:off x="1028700" y="3836013"/>
            <a:ext cx="8115300" cy="6251167"/>
          </a:xfrm>
          <a:prstGeom prst="rect">
            <a:avLst/>
          </a:prstGeom>
        </p:spPr>
        <p:txBody>
          <a:bodyPr lIns="0" tIns="0" rIns="0" bIns="0" rtlCol="0" anchor="t">
            <a:spAutoFit/>
          </a:bodyPr>
          <a:lstStyle/>
          <a:p>
            <a:pPr marL="356675" lvl="1" indent="-178338" algn="l">
              <a:lnSpc>
                <a:spcPts val="2643"/>
              </a:lnSpc>
              <a:buFont typeface="Arial"/>
              <a:buChar char="•"/>
            </a:pPr>
            <a:r>
              <a:rPr lang="en-US" sz="1652" dirty="0">
                <a:solidFill>
                  <a:srgbClr val="000000"/>
                </a:solidFill>
                <a:latin typeface="Montserrat"/>
                <a:ea typeface="Montserrat"/>
                <a:cs typeface="Montserrat"/>
                <a:sym typeface="Montserrat"/>
              </a:rPr>
              <a:t>AI-Driven Manufacturing Processes</a:t>
            </a:r>
          </a:p>
          <a:p>
            <a:pPr algn="l">
              <a:lnSpc>
                <a:spcPts val="2643"/>
              </a:lnSpc>
            </a:pPr>
            <a:endParaRPr lang="en-US" sz="1652" dirty="0">
              <a:solidFill>
                <a:srgbClr val="000000"/>
              </a:solidFill>
              <a:latin typeface="Montserrat"/>
              <a:ea typeface="Montserrat"/>
              <a:cs typeface="Montserrat"/>
              <a:sym typeface="Montserrat"/>
            </a:endParaRPr>
          </a:p>
          <a:p>
            <a:pPr algn="l">
              <a:lnSpc>
                <a:spcPts val="2643"/>
              </a:lnSpc>
            </a:pPr>
            <a:r>
              <a:rPr lang="en-US" sz="1652" dirty="0">
                <a:solidFill>
                  <a:srgbClr val="000000"/>
                </a:solidFill>
                <a:latin typeface="Montserrat"/>
                <a:ea typeface="Montserrat"/>
                <a:cs typeface="Montserrat"/>
                <a:sym typeface="Montserrat"/>
              </a:rPr>
              <a:t>Artificial Intelligence (AI) is revolutionizing contract manufacturing by enhancing process efficiency, reducing errors, and improving product quality. AI algorithms can analyze vast amounts of data to optimize production schedules, predict maintenance needs, and streamline quality control.</a:t>
            </a:r>
          </a:p>
          <a:p>
            <a:pPr algn="l">
              <a:lnSpc>
                <a:spcPts val="2643"/>
              </a:lnSpc>
            </a:pPr>
            <a:endParaRPr lang="en-US" sz="1652" dirty="0">
              <a:solidFill>
                <a:srgbClr val="000000"/>
              </a:solidFill>
              <a:latin typeface="Montserrat"/>
              <a:ea typeface="Montserrat"/>
              <a:cs typeface="Montserrat"/>
              <a:sym typeface="Montserrat"/>
            </a:endParaRPr>
          </a:p>
          <a:p>
            <a:pPr marL="356675" lvl="1" indent="-178338" algn="l">
              <a:lnSpc>
                <a:spcPts val="2643"/>
              </a:lnSpc>
              <a:buFont typeface="Arial"/>
              <a:buChar char="•"/>
            </a:pPr>
            <a:r>
              <a:rPr lang="en-US" sz="1652" dirty="0">
                <a:solidFill>
                  <a:srgbClr val="000000"/>
                </a:solidFill>
                <a:latin typeface="Montserrat"/>
                <a:ea typeface="Montserrat"/>
                <a:cs typeface="Montserrat"/>
                <a:sym typeface="Montserrat"/>
              </a:rPr>
              <a:t>Robotics in Manufacturing</a:t>
            </a:r>
          </a:p>
          <a:p>
            <a:pPr algn="l">
              <a:lnSpc>
                <a:spcPts val="2643"/>
              </a:lnSpc>
            </a:pPr>
            <a:r>
              <a:rPr lang="en-US" sz="1652" dirty="0">
                <a:solidFill>
                  <a:srgbClr val="000000"/>
                </a:solidFill>
                <a:latin typeface="Montserrat"/>
                <a:ea typeface="Montserrat"/>
                <a:cs typeface="Montserrat"/>
                <a:sym typeface="Montserrat"/>
              </a:rPr>
              <a:t>Robotics are becoming increasingly integral to contract manufacturing, particularly in repetitive and precision-driven tasks. Advanced robots are capable of performing complex operations with high accuracy and speed, leading to increased productivity and reduced labor costs.</a:t>
            </a:r>
          </a:p>
          <a:p>
            <a:pPr algn="l">
              <a:lnSpc>
                <a:spcPts val="2643"/>
              </a:lnSpc>
            </a:pPr>
            <a:endParaRPr lang="en-US" sz="1652" dirty="0">
              <a:solidFill>
                <a:srgbClr val="000000"/>
              </a:solidFill>
              <a:latin typeface="Montserrat"/>
              <a:ea typeface="Montserrat"/>
              <a:cs typeface="Montserrat"/>
              <a:sym typeface="Montserrat"/>
            </a:endParaRPr>
          </a:p>
          <a:p>
            <a:pPr marL="356675" lvl="1" indent="-178338" algn="l">
              <a:lnSpc>
                <a:spcPts val="2643"/>
              </a:lnSpc>
              <a:buFont typeface="Arial"/>
              <a:buChar char="•"/>
            </a:pPr>
            <a:r>
              <a:rPr lang="en-US" sz="1652" dirty="0">
                <a:solidFill>
                  <a:srgbClr val="000000"/>
                </a:solidFill>
                <a:latin typeface="Montserrat"/>
                <a:ea typeface="Montserrat"/>
                <a:cs typeface="Montserrat"/>
                <a:sym typeface="Montserrat"/>
              </a:rPr>
              <a:t>Collaborative Robots (</a:t>
            </a:r>
            <a:r>
              <a:rPr lang="en-US" sz="1652" dirty="0" err="1">
                <a:solidFill>
                  <a:srgbClr val="000000"/>
                </a:solidFill>
                <a:latin typeface="Montserrat"/>
                <a:ea typeface="Montserrat"/>
                <a:cs typeface="Montserrat"/>
                <a:sym typeface="Montserrat"/>
              </a:rPr>
              <a:t>Cobots</a:t>
            </a:r>
            <a:r>
              <a:rPr lang="en-US" sz="1652" dirty="0">
                <a:solidFill>
                  <a:srgbClr val="000000"/>
                </a:solidFill>
                <a:latin typeface="Montserrat"/>
                <a:ea typeface="Montserrat"/>
                <a:cs typeface="Montserrat"/>
                <a:sym typeface="Montserrat"/>
              </a:rPr>
              <a:t>)</a:t>
            </a:r>
          </a:p>
          <a:p>
            <a:pPr algn="l">
              <a:lnSpc>
                <a:spcPts val="2478"/>
              </a:lnSpc>
            </a:pPr>
            <a:r>
              <a:rPr lang="en-US" sz="1652" dirty="0" err="1">
                <a:solidFill>
                  <a:srgbClr val="000000"/>
                </a:solidFill>
                <a:latin typeface="Montserrat"/>
                <a:ea typeface="Montserrat"/>
                <a:cs typeface="Montserrat"/>
                <a:sym typeface="Montserrat"/>
              </a:rPr>
              <a:t>Cobots</a:t>
            </a:r>
            <a:r>
              <a:rPr lang="en-US" sz="1652" dirty="0">
                <a:solidFill>
                  <a:srgbClr val="000000"/>
                </a:solidFill>
                <a:latin typeface="Montserrat"/>
                <a:ea typeface="Montserrat"/>
                <a:cs typeface="Montserrat"/>
                <a:sym typeface="Montserrat"/>
              </a:rPr>
              <a:t> are designed to work alongside human workers, enhancing their capabilities and ensuring safety. These robots are equipped with sensors and AI to adapt to human actions, making them ideal for tasks that require human dexterity and machine precision.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73886" y="5219700"/>
            <a:ext cx="4821833" cy="1066800"/>
          </a:xfrm>
          <a:prstGeom prst="rect">
            <a:avLst/>
          </a:prstGeom>
        </p:spPr>
        <p:txBody>
          <a:bodyPr lIns="0" tIns="0" rIns="0" bIns="0" rtlCol="0" anchor="t">
            <a:spAutoFit/>
          </a:bodyPr>
          <a:lstStyle/>
          <a:p>
            <a:pPr algn="r">
              <a:lnSpc>
                <a:spcPts val="8100"/>
              </a:lnSpc>
            </a:pPr>
            <a:r>
              <a:rPr lang="en-US" sz="7500" b="1">
                <a:solidFill>
                  <a:srgbClr val="000000"/>
                </a:solidFill>
                <a:latin typeface="Montserrat Bold"/>
                <a:ea typeface="Montserrat Bold"/>
                <a:cs typeface="Montserrat Bold"/>
                <a:sym typeface="Montserrat Bold"/>
              </a:rPr>
              <a:t>Example:</a:t>
            </a:r>
          </a:p>
        </p:txBody>
      </p:sp>
      <p:sp>
        <p:nvSpPr>
          <p:cNvPr id="3" name="AutoShape 3"/>
          <p:cNvSpPr/>
          <p:nvPr/>
        </p:nvSpPr>
        <p:spPr>
          <a:xfrm>
            <a:off x="5641889" y="1341973"/>
            <a:ext cx="38100" cy="8614460"/>
          </a:xfrm>
          <a:prstGeom prst="line">
            <a:avLst/>
          </a:prstGeom>
          <a:ln w="19050" cap="rnd">
            <a:solidFill>
              <a:srgbClr val="000000"/>
            </a:solidFill>
            <a:prstDash val="solid"/>
            <a:headEnd type="none" w="sm" len="sm"/>
            <a:tailEnd type="none" w="sm" len="sm"/>
          </a:ln>
        </p:spPr>
        <p:txBody>
          <a:bodyPr/>
          <a:lstStyle/>
          <a:p>
            <a:endParaRPr lang="en-GB"/>
          </a:p>
        </p:txBody>
      </p:sp>
      <p:grpSp>
        <p:nvGrpSpPr>
          <p:cNvPr id="4" name="Group 4"/>
          <p:cNvGrpSpPr/>
          <p:nvPr/>
        </p:nvGrpSpPr>
        <p:grpSpPr>
          <a:xfrm>
            <a:off x="6075522" y="1465158"/>
            <a:ext cx="11492592" cy="29364"/>
            <a:chOff x="0" y="0"/>
            <a:chExt cx="14911704" cy="38100"/>
          </a:xfrm>
        </p:grpSpPr>
        <p:sp>
          <p:nvSpPr>
            <p:cNvPr id="5" name="Freeform 5"/>
            <p:cNvSpPr/>
            <p:nvPr/>
          </p:nvSpPr>
          <p:spPr>
            <a:xfrm>
              <a:off x="22674" y="19050"/>
              <a:ext cx="14866413" cy="0"/>
            </a:xfrm>
            <a:custGeom>
              <a:avLst/>
              <a:gdLst/>
              <a:ahLst/>
              <a:cxnLst/>
              <a:rect l="l" t="t" r="r" b="b"/>
              <a:pathLst>
                <a:path w="14866413">
                  <a:moveTo>
                    <a:pt x="0" y="0"/>
                  </a:moveTo>
                  <a:lnTo>
                    <a:pt x="14866413" y="0"/>
                  </a:lnTo>
                </a:path>
              </a:pathLst>
            </a:custGeom>
            <a:solidFill>
              <a:srgbClr val="E97132"/>
            </a:solidFill>
          </p:spPr>
          <p:txBody>
            <a:bodyPr/>
            <a:lstStyle/>
            <a:p>
              <a:endParaRPr lang="en-GB"/>
            </a:p>
          </p:txBody>
        </p:sp>
        <p:sp>
          <p:nvSpPr>
            <p:cNvPr id="6" name="Freeform 6"/>
            <p:cNvSpPr/>
            <p:nvPr/>
          </p:nvSpPr>
          <p:spPr>
            <a:xfrm>
              <a:off x="22674" y="0"/>
              <a:ext cx="14866413" cy="38100"/>
            </a:xfrm>
            <a:custGeom>
              <a:avLst/>
              <a:gdLst/>
              <a:ahLst/>
              <a:cxnLst/>
              <a:rect l="l" t="t" r="r" b="b"/>
              <a:pathLst>
                <a:path w="14866413" h="38100">
                  <a:moveTo>
                    <a:pt x="0" y="0"/>
                  </a:moveTo>
                  <a:lnTo>
                    <a:pt x="14866413" y="0"/>
                  </a:lnTo>
                  <a:lnTo>
                    <a:pt x="14866413" y="38100"/>
                  </a:lnTo>
                  <a:lnTo>
                    <a:pt x="0" y="38100"/>
                  </a:lnTo>
                  <a:close/>
                </a:path>
              </a:pathLst>
            </a:custGeom>
            <a:solidFill>
              <a:srgbClr val="E97132"/>
            </a:solidFill>
          </p:spPr>
          <p:txBody>
            <a:bodyPr/>
            <a:lstStyle/>
            <a:p>
              <a:endParaRPr lang="en-GB"/>
            </a:p>
          </p:txBody>
        </p:sp>
      </p:grpSp>
      <p:sp>
        <p:nvSpPr>
          <p:cNvPr id="7" name="TextBox 7"/>
          <p:cNvSpPr txBox="1"/>
          <p:nvPr/>
        </p:nvSpPr>
        <p:spPr>
          <a:xfrm>
            <a:off x="6151246" y="1615348"/>
            <a:ext cx="11341144" cy="2266488"/>
          </a:xfrm>
          <a:prstGeom prst="rect">
            <a:avLst/>
          </a:prstGeom>
        </p:spPr>
        <p:txBody>
          <a:bodyPr lIns="0" tIns="0" rIns="0" bIns="0" rtlCol="0" anchor="t">
            <a:spAutoFit/>
          </a:bodyPr>
          <a:lstStyle/>
          <a:p>
            <a:pPr algn="l">
              <a:lnSpc>
                <a:spcPts val="3018"/>
              </a:lnSpc>
            </a:pPr>
            <a:r>
              <a:rPr lang="en-US" sz="2012">
                <a:solidFill>
                  <a:srgbClr val="000000"/>
                </a:solidFill>
                <a:latin typeface="Montserrat"/>
                <a:ea typeface="Montserrat"/>
                <a:cs typeface="Montserrat"/>
                <a:sym typeface="Montserrat"/>
              </a:rPr>
              <a:t>Flair-Plastic has recently integrated robotics-driven systems into our plastic injection molding processes. This advanced technology utilizes robotic systems for various tasks such as part insertion/extraction, degating, trimming, cutting, and secondary operations like loading inserts and quality control checks. By automating these processes, we have significantly reduced manual labor, minimized errors, and enhanced production efficiency.</a:t>
            </a:r>
          </a:p>
        </p:txBody>
      </p:sp>
      <p:grpSp>
        <p:nvGrpSpPr>
          <p:cNvPr id="8" name="Group 8"/>
          <p:cNvGrpSpPr/>
          <p:nvPr/>
        </p:nvGrpSpPr>
        <p:grpSpPr>
          <a:xfrm>
            <a:off x="6075522" y="4334195"/>
            <a:ext cx="11492592" cy="29364"/>
            <a:chOff x="0" y="0"/>
            <a:chExt cx="14911704" cy="38100"/>
          </a:xfrm>
        </p:grpSpPr>
        <p:sp>
          <p:nvSpPr>
            <p:cNvPr id="9" name="Freeform 9"/>
            <p:cNvSpPr/>
            <p:nvPr/>
          </p:nvSpPr>
          <p:spPr>
            <a:xfrm>
              <a:off x="22674" y="19050"/>
              <a:ext cx="14866413" cy="0"/>
            </a:xfrm>
            <a:custGeom>
              <a:avLst/>
              <a:gdLst/>
              <a:ahLst/>
              <a:cxnLst/>
              <a:rect l="l" t="t" r="r" b="b"/>
              <a:pathLst>
                <a:path w="14866413">
                  <a:moveTo>
                    <a:pt x="0" y="0"/>
                  </a:moveTo>
                  <a:lnTo>
                    <a:pt x="14866413" y="0"/>
                  </a:lnTo>
                </a:path>
              </a:pathLst>
            </a:custGeom>
            <a:solidFill>
              <a:srgbClr val="196B24"/>
            </a:solidFill>
          </p:spPr>
          <p:txBody>
            <a:bodyPr/>
            <a:lstStyle/>
            <a:p>
              <a:endParaRPr lang="en-GB"/>
            </a:p>
          </p:txBody>
        </p:sp>
        <p:sp>
          <p:nvSpPr>
            <p:cNvPr id="10" name="Freeform 10"/>
            <p:cNvSpPr/>
            <p:nvPr/>
          </p:nvSpPr>
          <p:spPr>
            <a:xfrm>
              <a:off x="22674" y="0"/>
              <a:ext cx="14866413" cy="38100"/>
            </a:xfrm>
            <a:custGeom>
              <a:avLst/>
              <a:gdLst/>
              <a:ahLst/>
              <a:cxnLst/>
              <a:rect l="l" t="t" r="r" b="b"/>
              <a:pathLst>
                <a:path w="14866413" h="38100">
                  <a:moveTo>
                    <a:pt x="0" y="0"/>
                  </a:moveTo>
                  <a:lnTo>
                    <a:pt x="14866413" y="0"/>
                  </a:lnTo>
                  <a:lnTo>
                    <a:pt x="14866413" y="38100"/>
                  </a:lnTo>
                  <a:lnTo>
                    <a:pt x="0" y="38100"/>
                  </a:lnTo>
                  <a:close/>
                </a:path>
              </a:pathLst>
            </a:custGeom>
            <a:solidFill>
              <a:srgbClr val="196B24"/>
            </a:solidFill>
          </p:spPr>
          <p:txBody>
            <a:bodyPr/>
            <a:lstStyle/>
            <a:p>
              <a:endParaRPr lang="en-GB"/>
            </a:p>
          </p:txBody>
        </p:sp>
      </p:grpSp>
      <p:sp>
        <p:nvSpPr>
          <p:cNvPr id="11" name="TextBox 11"/>
          <p:cNvSpPr txBox="1"/>
          <p:nvPr/>
        </p:nvSpPr>
        <p:spPr>
          <a:xfrm>
            <a:off x="6151246" y="4487384"/>
            <a:ext cx="11341144" cy="2266488"/>
          </a:xfrm>
          <a:prstGeom prst="rect">
            <a:avLst/>
          </a:prstGeom>
        </p:spPr>
        <p:txBody>
          <a:bodyPr lIns="0" tIns="0" rIns="0" bIns="0" rtlCol="0" anchor="t">
            <a:spAutoFit/>
          </a:bodyPr>
          <a:lstStyle/>
          <a:p>
            <a:pPr algn="l">
              <a:lnSpc>
                <a:spcPts val="3018"/>
              </a:lnSpc>
            </a:pPr>
            <a:r>
              <a:rPr lang="en-US" sz="2012">
                <a:solidFill>
                  <a:srgbClr val="000000"/>
                </a:solidFill>
                <a:latin typeface="Montserrat"/>
                <a:ea typeface="Montserrat"/>
                <a:cs typeface="Montserrat"/>
                <a:sym typeface="Montserrat"/>
              </a:rPr>
              <a:t>The implementation of robotics has allowed us to reduce our defect rate by 20%, improve product consistency, and increase overall production efficiency by 15%. These robots handle repetitive and injury-prone tasks with precision, ensuring high-quality output and consistent production cycles. Additionally, robotics have streamlined our operations, enabling our skilled workforce to focus on more complex and value-added tasks, leading to faster production times and quicker delivery to our customers.</a:t>
            </a:r>
          </a:p>
        </p:txBody>
      </p:sp>
      <p:grpSp>
        <p:nvGrpSpPr>
          <p:cNvPr id="12" name="Group 12"/>
          <p:cNvGrpSpPr/>
          <p:nvPr/>
        </p:nvGrpSpPr>
        <p:grpSpPr>
          <a:xfrm>
            <a:off x="6075522" y="7203232"/>
            <a:ext cx="11492592" cy="29364"/>
            <a:chOff x="0" y="0"/>
            <a:chExt cx="14911704" cy="38100"/>
          </a:xfrm>
        </p:grpSpPr>
        <p:sp>
          <p:nvSpPr>
            <p:cNvPr id="13" name="Freeform 13"/>
            <p:cNvSpPr/>
            <p:nvPr/>
          </p:nvSpPr>
          <p:spPr>
            <a:xfrm>
              <a:off x="22674" y="19050"/>
              <a:ext cx="14866413" cy="0"/>
            </a:xfrm>
            <a:custGeom>
              <a:avLst/>
              <a:gdLst/>
              <a:ahLst/>
              <a:cxnLst/>
              <a:rect l="l" t="t" r="r" b="b"/>
              <a:pathLst>
                <a:path w="14866413">
                  <a:moveTo>
                    <a:pt x="0" y="0"/>
                  </a:moveTo>
                  <a:lnTo>
                    <a:pt x="14866413" y="0"/>
                  </a:lnTo>
                </a:path>
              </a:pathLst>
            </a:custGeom>
            <a:solidFill>
              <a:srgbClr val="0F9ED5"/>
            </a:solidFill>
          </p:spPr>
          <p:txBody>
            <a:bodyPr/>
            <a:lstStyle/>
            <a:p>
              <a:endParaRPr lang="en-GB"/>
            </a:p>
          </p:txBody>
        </p:sp>
        <p:sp>
          <p:nvSpPr>
            <p:cNvPr id="14" name="Freeform 14"/>
            <p:cNvSpPr/>
            <p:nvPr/>
          </p:nvSpPr>
          <p:spPr>
            <a:xfrm>
              <a:off x="22674" y="0"/>
              <a:ext cx="14866413" cy="38100"/>
            </a:xfrm>
            <a:custGeom>
              <a:avLst/>
              <a:gdLst/>
              <a:ahLst/>
              <a:cxnLst/>
              <a:rect l="l" t="t" r="r" b="b"/>
              <a:pathLst>
                <a:path w="14866413" h="38100">
                  <a:moveTo>
                    <a:pt x="0" y="0"/>
                  </a:moveTo>
                  <a:lnTo>
                    <a:pt x="14866413" y="0"/>
                  </a:lnTo>
                  <a:lnTo>
                    <a:pt x="14866413" y="38100"/>
                  </a:lnTo>
                  <a:lnTo>
                    <a:pt x="0" y="38100"/>
                  </a:lnTo>
                  <a:close/>
                </a:path>
              </a:pathLst>
            </a:custGeom>
            <a:solidFill>
              <a:srgbClr val="0F9ED5"/>
            </a:solidFill>
          </p:spPr>
          <p:txBody>
            <a:bodyPr/>
            <a:lstStyle/>
            <a:p>
              <a:endParaRPr lang="en-GB"/>
            </a:p>
          </p:txBody>
        </p:sp>
      </p:grpSp>
      <p:sp>
        <p:nvSpPr>
          <p:cNvPr id="15" name="TextBox 15"/>
          <p:cNvSpPr txBox="1"/>
          <p:nvPr/>
        </p:nvSpPr>
        <p:spPr>
          <a:xfrm>
            <a:off x="6151246" y="7356421"/>
            <a:ext cx="11341144" cy="1885488"/>
          </a:xfrm>
          <a:prstGeom prst="rect">
            <a:avLst/>
          </a:prstGeom>
        </p:spPr>
        <p:txBody>
          <a:bodyPr lIns="0" tIns="0" rIns="0" bIns="0" rtlCol="0" anchor="t">
            <a:spAutoFit/>
          </a:bodyPr>
          <a:lstStyle/>
          <a:p>
            <a:pPr algn="l">
              <a:lnSpc>
                <a:spcPts val="3018"/>
              </a:lnSpc>
            </a:pPr>
            <a:r>
              <a:rPr lang="en-US" sz="2012">
                <a:solidFill>
                  <a:srgbClr val="000000"/>
                </a:solidFill>
                <a:latin typeface="Montserrat"/>
                <a:ea typeface="Montserrat"/>
                <a:cs typeface="Montserrat"/>
                <a:sym typeface="Montserrat"/>
              </a:rPr>
              <a:t>Robotics have also been instrumental in post-processing tasks such as assembly, packaging, and palletizing. Their ability to perform delicate assembly operations and precise dispensing has further enhanced our productivity and quality assurance. As a result, Flair-Plastic has strengthened its reputation for reliability and excellence in the plastic injection molding industry.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9EDF1"/>
        </a:solidFill>
        <a:effectLst/>
      </p:bgPr>
    </p:bg>
    <p:spTree>
      <p:nvGrpSpPr>
        <p:cNvPr id="1" name=""/>
        <p:cNvGrpSpPr/>
        <p:nvPr/>
      </p:nvGrpSpPr>
      <p:grpSpPr>
        <a:xfrm>
          <a:off x="0" y="0"/>
          <a:ext cx="0" cy="0"/>
          <a:chOff x="0" y="0"/>
          <a:chExt cx="0" cy="0"/>
        </a:xfrm>
      </p:grpSpPr>
      <p:grpSp>
        <p:nvGrpSpPr>
          <p:cNvPr id="2" name="Group 2"/>
          <p:cNvGrpSpPr/>
          <p:nvPr/>
        </p:nvGrpSpPr>
        <p:grpSpPr>
          <a:xfrm>
            <a:off x="-132611" y="-180964"/>
            <a:ext cx="18420611" cy="10287000"/>
            <a:chOff x="0" y="0"/>
            <a:chExt cx="24560814" cy="13716000"/>
          </a:xfrm>
        </p:grpSpPr>
        <p:sp>
          <p:nvSpPr>
            <p:cNvPr id="3" name="Freeform 3"/>
            <p:cNvSpPr/>
            <p:nvPr/>
          </p:nvSpPr>
          <p:spPr>
            <a:xfrm>
              <a:off x="0" y="0"/>
              <a:ext cx="24560814" cy="13716000"/>
            </a:xfrm>
            <a:custGeom>
              <a:avLst/>
              <a:gdLst/>
              <a:ahLst/>
              <a:cxnLst/>
              <a:rect l="l" t="t" r="r" b="b"/>
              <a:pathLst>
                <a:path w="24560814" h="13716000">
                  <a:moveTo>
                    <a:pt x="0" y="0"/>
                  </a:moveTo>
                  <a:lnTo>
                    <a:pt x="24560814" y="0"/>
                  </a:lnTo>
                  <a:lnTo>
                    <a:pt x="24560814" y="13716000"/>
                  </a:lnTo>
                  <a:lnTo>
                    <a:pt x="0" y="13716000"/>
                  </a:lnTo>
                  <a:close/>
                </a:path>
              </a:pathLst>
            </a:custGeom>
            <a:solidFill>
              <a:srgbClr val="000000"/>
            </a:solidFill>
          </p:spPr>
          <p:txBody>
            <a:bodyPr/>
            <a:lstStyle/>
            <a:p>
              <a:endParaRPr lang="en-GB"/>
            </a:p>
          </p:txBody>
        </p:sp>
      </p:grpSp>
      <p:sp>
        <p:nvSpPr>
          <p:cNvPr id="4" name="Freeform 4"/>
          <p:cNvSpPr/>
          <p:nvPr/>
        </p:nvSpPr>
        <p:spPr>
          <a:xfrm>
            <a:off x="0" y="0"/>
            <a:ext cx="18288000" cy="4443882"/>
          </a:xfrm>
          <a:custGeom>
            <a:avLst/>
            <a:gdLst/>
            <a:ahLst/>
            <a:cxnLst/>
            <a:rect l="l" t="t" r="r" b="b"/>
            <a:pathLst>
              <a:path w="18288000" h="4443882">
                <a:moveTo>
                  <a:pt x="0" y="0"/>
                </a:moveTo>
                <a:lnTo>
                  <a:pt x="18288000" y="0"/>
                </a:lnTo>
                <a:lnTo>
                  <a:pt x="18288000" y="4443882"/>
                </a:lnTo>
                <a:lnTo>
                  <a:pt x="0" y="4443882"/>
                </a:lnTo>
                <a:lnTo>
                  <a:pt x="0" y="0"/>
                </a:lnTo>
                <a:close/>
              </a:path>
            </a:pathLst>
          </a:custGeom>
          <a:blipFill>
            <a:blip r:embed="rId2"/>
            <a:stretch>
              <a:fillRect t="-60818" b="-76562"/>
            </a:stretch>
          </a:blipFill>
        </p:spPr>
        <p:txBody>
          <a:bodyPr/>
          <a:lstStyle/>
          <a:p>
            <a:endParaRPr lang="en-GB"/>
          </a:p>
        </p:txBody>
      </p:sp>
      <p:sp>
        <p:nvSpPr>
          <p:cNvPr id="5" name="AutoShape 5"/>
          <p:cNvSpPr/>
          <p:nvPr/>
        </p:nvSpPr>
        <p:spPr>
          <a:xfrm>
            <a:off x="0" y="4443882"/>
            <a:ext cx="6446107" cy="5843118"/>
          </a:xfrm>
          <a:prstGeom prst="rect">
            <a:avLst/>
          </a:prstGeom>
          <a:solidFill>
            <a:srgbClr val="E9EDF1"/>
          </a:solidFill>
        </p:spPr>
        <p:txBody>
          <a:bodyPr/>
          <a:lstStyle/>
          <a:p>
            <a:endParaRPr lang="en-GB"/>
          </a:p>
        </p:txBody>
      </p:sp>
      <p:sp>
        <p:nvSpPr>
          <p:cNvPr id="6" name="TextBox 6"/>
          <p:cNvSpPr txBox="1"/>
          <p:nvPr/>
        </p:nvSpPr>
        <p:spPr>
          <a:xfrm>
            <a:off x="178414" y="6267088"/>
            <a:ext cx="6267693" cy="2457450"/>
          </a:xfrm>
          <a:prstGeom prst="rect">
            <a:avLst/>
          </a:prstGeom>
        </p:spPr>
        <p:txBody>
          <a:bodyPr lIns="0" tIns="0" rIns="0" bIns="0" rtlCol="0" anchor="t">
            <a:spAutoFit/>
          </a:bodyPr>
          <a:lstStyle/>
          <a:p>
            <a:pPr marL="0" lvl="0" indent="0" algn="l">
              <a:lnSpc>
                <a:spcPts val="6480"/>
              </a:lnSpc>
            </a:pPr>
            <a:r>
              <a:rPr lang="en-US" sz="5400">
                <a:solidFill>
                  <a:srgbClr val="000000"/>
                </a:solidFill>
                <a:latin typeface="Montserrat"/>
                <a:ea typeface="Montserrat"/>
                <a:cs typeface="Montserrat"/>
                <a:sym typeface="Montserrat"/>
              </a:rPr>
              <a:t>Advancements in Supply Chain Management</a:t>
            </a:r>
          </a:p>
        </p:txBody>
      </p:sp>
      <p:sp>
        <p:nvSpPr>
          <p:cNvPr id="7" name="TextBox 7"/>
          <p:cNvSpPr txBox="1"/>
          <p:nvPr/>
        </p:nvSpPr>
        <p:spPr>
          <a:xfrm>
            <a:off x="8510127" y="4602519"/>
            <a:ext cx="8749173" cy="1655374"/>
          </a:xfrm>
          <a:prstGeom prst="rect">
            <a:avLst/>
          </a:prstGeom>
        </p:spPr>
        <p:txBody>
          <a:bodyPr lIns="0" tIns="0" rIns="0" bIns="0" rtlCol="0" anchor="t">
            <a:spAutoFit/>
          </a:bodyPr>
          <a:lstStyle/>
          <a:p>
            <a:pPr marL="0" lvl="0" indent="0" algn="l">
              <a:lnSpc>
                <a:spcPts val="2208"/>
              </a:lnSpc>
              <a:spcBef>
                <a:spcPct val="0"/>
              </a:spcBef>
            </a:pPr>
            <a:r>
              <a:rPr lang="en-US" sz="1577" b="1" u="none" strike="noStrike">
                <a:solidFill>
                  <a:srgbClr val="FFFFFF"/>
                </a:solidFill>
                <a:latin typeface="Montserrat Bold"/>
                <a:ea typeface="Montserrat Bold"/>
                <a:cs typeface="Montserrat Bold"/>
                <a:sym typeface="Montserrat Bold"/>
              </a:rPr>
              <a:t>Real-Time Data Analytics</a:t>
            </a:r>
          </a:p>
          <a:p>
            <a:pPr marL="0" lvl="0" indent="0" algn="l">
              <a:lnSpc>
                <a:spcPts val="2208"/>
              </a:lnSpc>
              <a:spcBef>
                <a:spcPct val="0"/>
              </a:spcBef>
            </a:pPr>
            <a:endParaRPr lang="en-US" sz="1577" b="1" u="none" strike="noStrike">
              <a:solidFill>
                <a:srgbClr val="FFFFFF"/>
              </a:solidFill>
              <a:latin typeface="Montserrat Bold"/>
              <a:ea typeface="Montserrat Bold"/>
              <a:cs typeface="Montserrat Bold"/>
              <a:sym typeface="Montserrat Bold"/>
            </a:endParaRPr>
          </a:p>
          <a:p>
            <a:pPr marL="0" lvl="0" indent="0" algn="l">
              <a:lnSpc>
                <a:spcPts val="2208"/>
              </a:lnSpc>
              <a:spcBef>
                <a:spcPct val="0"/>
              </a:spcBef>
            </a:pPr>
            <a:r>
              <a:rPr lang="en-US" sz="1577" u="none" strike="noStrike">
                <a:solidFill>
                  <a:srgbClr val="FFFFFF"/>
                </a:solidFill>
                <a:latin typeface="Montserrat"/>
                <a:ea typeface="Montserrat"/>
                <a:cs typeface="Montserrat"/>
                <a:sym typeface="Montserrat"/>
              </a:rPr>
              <a:t>The use of real-time data analytics in supply chain management is transforming how manufacturers track and manage their inventory. By leveraging big data, manufacturers can make informed decisions, anticipate demand fluctuations, and reduce lead times.</a:t>
            </a:r>
          </a:p>
        </p:txBody>
      </p:sp>
      <p:sp>
        <p:nvSpPr>
          <p:cNvPr id="8" name="Freeform 8"/>
          <p:cNvSpPr/>
          <p:nvPr/>
        </p:nvSpPr>
        <p:spPr>
          <a:xfrm rot="-3728054">
            <a:off x="7043876" y="4943730"/>
            <a:ext cx="1044753" cy="1037000"/>
          </a:xfrm>
          <a:custGeom>
            <a:avLst/>
            <a:gdLst/>
            <a:ahLst/>
            <a:cxnLst/>
            <a:rect l="l" t="t" r="r" b="b"/>
            <a:pathLst>
              <a:path w="1044753" h="1037000">
                <a:moveTo>
                  <a:pt x="0" y="0"/>
                </a:moveTo>
                <a:lnTo>
                  <a:pt x="1044754" y="0"/>
                </a:lnTo>
                <a:lnTo>
                  <a:pt x="1044754" y="1037000"/>
                </a:lnTo>
                <a:lnTo>
                  <a:pt x="0" y="1037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9" name="Freeform 9"/>
          <p:cNvSpPr/>
          <p:nvPr/>
        </p:nvSpPr>
        <p:spPr>
          <a:xfrm rot="-3728054">
            <a:off x="7043876" y="6831114"/>
            <a:ext cx="1044753" cy="1037000"/>
          </a:xfrm>
          <a:custGeom>
            <a:avLst/>
            <a:gdLst/>
            <a:ahLst/>
            <a:cxnLst/>
            <a:rect l="l" t="t" r="r" b="b"/>
            <a:pathLst>
              <a:path w="1044753" h="1037000">
                <a:moveTo>
                  <a:pt x="0" y="0"/>
                </a:moveTo>
                <a:lnTo>
                  <a:pt x="1044754" y="0"/>
                </a:lnTo>
                <a:lnTo>
                  <a:pt x="1044754" y="1037000"/>
                </a:lnTo>
                <a:lnTo>
                  <a:pt x="0" y="1037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0" name="Freeform 10"/>
          <p:cNvSpPr/>
          <p:nvPr/>
        </p:nvSpPr>
        <p:spPr>
          <a:xfrm rot="-3728054">
            <a:off x="7043876" y="8718499"/>
            <a:ext cx="1044753" cy="1037000"/>
          </a:xfrm>
          <a:custGeom>
            <a:avLst/>
            <a:gdLst/>
            <a:ahLst/>
            <a:cxnLst/>
            <a:rect l="l" t="t" r="r" b="b"/>
            <a:pathLst>
              <a:path w="1044753" h="1037000">
                <a:moveTo>
                  <a:pt x="0" y="0"/>
                </a:moveTo>
                <a:lnTo>
                  <a:pt x="1044754" y="0"/>
                </a:lnTo>
                <a:lnTo>
                  <a:pt x="1044754" y="1037000"/>
                </a:lnTo>
                <a:lnTo>
                  <a:pt x="0" y="1037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1" name="TextBox 11"/>
          <p:cNvSpPr txBox="1"/>
          <p:nvPr/>
        </p:nvSpPr>
        <p:spPr>
          <a:xfrm>
            <a:off x="8510127" y="6628016"/>
            <a:ext cx="8749173" cy="1379149"/>
          </a:xfrm>
          <a:prstGeom prst="rect">
            <a:avLst/>
          </a:prstGeom>
        </p:spPr>
        <p:txBody>
          <a:bodyPr lIns="0" tIns="0" rIns="0" bIns="0" rtlCol="0" anchor="t">
            <a:spAutoFit/>
          </a:bodyPr>
          <a:lstStyle/>
          <a:p>
            <a:pPr marL="0" lvl="0" indent="0" algn="l">
              <a:lnSpc>
                <a:spcPts val="2208"/>
              </a:lnSpc>
              <a:spcBef>
                <a:spcPct val="0"/>
              </a:spcBef>
            </a:pPr>
            <a:r>
              <a:rPr lang="en-US" sz="1577" b="1" u="none" strike="noStrike">
                <a:solidFill>
                  <a:srgbClr val="FFFFFF"/>
                </a:solidFill>
                <a:latin typeface="Montserrat Bold"/>
                <a:ea typeface="Montserrat Bold"/>
                <a:cs typeface="Montserrat Bold"/>
                <a:sym typeface="Montserrat Bold"/>
              </a:rPr>
              <a:t>Blockchain Technology</a:t>
            </a:r>
          </a:p>
          <a:p>
            <a:pPr marL="0" lvl="0" indent="0" algn="l">
              <a:lnSpc>
                <a:spcPts val="2208"/>
              </a:lnSpc>
              <a:spcBef>
                <a:spcPct val="0"/>
              </a:spcBef>
            </a:pPr>
            <a:endParaRPr lang="en-US" sz="1577" b="1" u="none" strike="noStrike">
              <a:solidFill>
                <a:srgbClr val="FFFFFF"/>
              </a:solidFill>
              <a:latin typeface="Montserrat Bold"/>
              <a:ea typeface="Montserrat Bold"/>
              <a:cs typeface="Montserrat Bold"/>
              <a:sym typeface="Montserrat Bold"/>
            </a:endParaRPr>
          </a:p>
          <a:p>
            <a:pPr marL="0" lvl="0" indent="0" algn="l">
              <a:lnSpc>
                <a:spcPts val="2208"/>
              </a:lnSpc>
              <a:spcBef>
                <a:spcPct val="0"/>
              </a:spcBef>
            </a:pPr>
            <a:r>
              <a:rPr lang="en-US" sz="1577" u="none" strike="noStrike">
                <a:solidFill>
                  <a:srgbClr val="FFFFFF"/>
                </a:solidFill>
                <a:latin typeface="Montserrat"/>
                <a:ea typeface="Montserrat"/>
                <a:cs typeface="Montserrat"/>
                <a:sym typeface="Montserrat"/>
              </a:rPr>
              <a:t>Blockchain technology offers enhanced transparency and security in supply chains. By providing a decentralized ledger of all transactions, blockchain ensures that every step of the manufacturing process is traceable, reducing the risk of fraud and errors.</a:t>
            </a:r>
          </a:p>
        </p:txBody>
      </p:sp>
      <p:sp>
        <p:nvSpPr>
          <p:cNvPr id="12" name="TextBox 12"/>
          <p:cNvSpPr txBox="1"/>
          <p:nvPr/>
        </p:nvSpPr>
        <p:spPr>
          <a:xfrm>
            <a:off x="8510127" y="8515401"/>
            <a:ext cx="8749173" cy="1379149"/>
          </a:xfrm>
          <a:prstGeom prst="rect">
            <a:avLst/>
          </a:prstGeom>
        </p:spPr>
        <p:txBody>
          <a:bodyPr lIns="0" tIns="0" rIns="0" bIns="0" rtlCol="0" anchor="t">
            <a:spAutoFit/>
          </a:bodyPr>
          <a:lstStyle/>
          <a:p>
            <a:pPr marL="0" lvl="0" indent="0" algn="l">
              <a:lnSpc>
                <a:spcPts val="2208"/>
              </a:lnSpc>
              <a:spcBef>
                <a:spcPct val="0"/>
              </a:spcBef>
            </a:pPr>
            <a:r>
              <a:rPr lang="en-US" sz="1577" b="1" u="none" strike="noStrike">
                <a:solidFill>
                  <a:srgbClr val="FFFFFF"/>
                </a:solidFill>
                <a:latin typeface="Montserrat Bold"/>
                <a:ea typeface="Montserrat Bold"/>
                <a:cs typeface="Montserrat Bold"/>
                <a:sym typeface="Montserrat Bold"/>
              </a:rPr>
              <a:t>Internet of Things (IoT) Integration</a:t>
            </a:r>
          </a:p>
          <a:p>
            <a:pPr marL="0" lvl="0" indent="0" algn="l">
              <a:lnSpc>
                <a:spcPts val="2208"/>
              </a:lnSpc>
              <a:spcBef>
                <a:spcPct val="0"/>
              </a:spcBef>
            </a:pPr>
            <a:endParaRPr lang="en-US" sz="1577" b="1" u="none" strike="noStrike">
              <a:solidFill>
                <a:srgbClr val="FFFFFF"/>
              </a:solidFill>
              <a:latin typeface="Montserrat Bold"/>
              <a:ea typeface="Montserrat Bold"/>
              <a:cs typeface="Montserrat Bold"/>
              <a:sym typeface="Montserrat Bold"/>
            </a:endParaRPr>
          </a:p>
          <a:p>
            <a:pPr marL="0" lvl="0" indent="0" algn="l">
              <a:lnSpc>
                <a:spcPts val="2208"/>
              </a:lnSpc>
              <a:spcBef>
                <a:spcPct val="0"/>
              </a:spcBef>
            </a:pPr>
            <a:r>
              <a:rPr lang="en-US" sz="1577" u="none" strike="noStrike">
                <a:solidFill>
                  <a:srgbClr val="FFFFFF"/>
                </a:solidFill>
                <a:latin typeface="Montserrat"/>
                <a:ea typeface="Montserrat"/>
                <a:cs typeface="Montserrat"/>
                <a:sym typeface="Montserrat"/>
              </a:rPr>
              <a:t>IoT devices enable seamless communication between machinery, products, and logistics systems. This connectivity allows for real-time monitoring and optimization of the supply chain, resulting in more efficient operations and reduced costs.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82980" y="9168512"/>
            <a:ext cx="16253460" cy="27432"/>
            <a:chOff x="0" y="0"/>
            <a:chExt cx="21671280" cy="36576"/>
          </a:xfrm>
        </p:grpSpPr>
        <p:sp>
          <p:nvSpPr>
            <p:cNvPr id="3" name="Freeform 3"/>
            <p:cNvSpPr/>
            <p:nvPr/>
          </p:nvSpPr>
          <p:spPr>
            <a:xfrm>
              <a:off x="0" y="0"/>
              <a:ext cx="21671280" cy="36576"/>
            </a:xfrm>
            <a:custGeom>
              <a:avLst/>
              <a:gdLst/>
              <a:ahLst/>
              <a:cxnLst/>
              <a:rect l="l" t="t" r="r" b="b"/>
              <a:pathLst>
                <a:path w="21671280" h="36576">
                  <a:moveTo>
                    <a:pt x="0" y="0"/>
                  </a:moveTo>
                  <a:lnTo>
                    <a:pt x="21671280" y="0"/>
                  </a:lnTo>
                  <a:lnTo>
                    <a:pt x="21671280" y="36576"/>
                  </a:lnTo>
                  <a:lnTo>
                    <a:pt x="0" y="36576"/>
                  </a:lnTo>
                  <a:close/>
                </a:path>
              </a:pathLst>
            </a:custGeom>
            <a:solidFill>
              <a:srgbClr val="D5D5D5"/>
            </a:solidFill>
          </p:spPr>
          <p:txBody>
            <a:bodyPr/>
            <a:lstStyle/>
            <a:p>
              <a:endParaRPr lang="en-GB"/>
            </a:p>
          </p:txBody>
        </p:sp>
      </p:grpSp>
      <p:grpSp>
        <p:nvGrpSpPr>
          <p:cNvPr id="4" name="Group 4"/>
          <p:cNvGrpSpPr/>
          <p:nvPr/>
        </p:nvGrpSpPr>
        <p:grpSpPr>
          <a:xfrm rot="5400000">
            <a:off x="3067812" y="7029126"/>
            <a:ext cx="82296" cy="4251960"/>
            <a:chOff x="0" y="0"/>
            <a:chExt cx="109728" cy="5669280"/>
          </a:xfrm>
        </p:grpSpPr>
        <p:sp>
          <p:nvSpPr>
            <p:cNvPr id="5" name="Freeform 5"/>
            <p:cNvSpPr/>
            <p:nvPr/>
          </p:nvSpPr>
          <p:spPr>
            <a:xfrm>
              <a:off x="0" y="0"/>
              <a:ext cx="109728" cy="5669280"/>
            </a:xfrm>
            <a:custGeom>
              <a:avLst/>
              <a:gdLst/>
              <a:ahLst/>
              <a:cxnLst/>
              <a:rect l="l" t="t" r="r" b="b"/>
              <a:pathLst>
                <a:path w="109728" h="5669280">
                  <a:moveTo>
                    <a:pt x="0" y="0"/>
                  </a:moveTo>
                  <a:lnTo>
                    <a:pt x="109728" y="0"/>
                  </a:lnTo>
                  <a:lnTo>
                    <a:pt x="109728" y="5669280"/>
                  </a:lnTo>
                  <a:lnTo>
                    <a:pt x="0" y="5669280"/>
                  </a:lnTo>
                  <a:close/>
                </a:path>
              </a:pathLst>
            </a:custGeom>
            <a:solidFill>
              <a:srgbClr val="E97132"/>
            </a:solidFill>
          </p:spPr>
          <p:txBody>
            <a:bodyPr/>
            <a:lstStyle/>
            <a:p>
              <a:endParaRPr lang="en-GB"/>
            </a:p>
          </p:txBody>
        </p:sp>
      </p:grpSp>
      <p:grpSp>
        <p:nvGrpSpPr>
          <p:cNvPr id="6" name="Group 6"/>
          <p:cNvGrpSpPr/>
          <p:nvPr/>
        </p:nvGrpSpPr>
        <p:grpSpPr>
          <a:xfrm>
            <a:off x="5396678" y="2226780"/>
            <a:ext cx="1014088" cy="1014088"/>
            <a:chOff x="0" y="0"/>
            <a:chExt cx="1302216" cy="1302216"/>
          </a:xfrm>
        </p:grpSpPr>
        <p:sp>
          <p:nvSpPr>
            <p:cNvPr id="7" name="Freeform 7"/>
            <p:cNvSpPr/>
            <p:nvPr/>
          </p:nvSpPr>
          <p:spPr>
            <a:xfrm>
              <a:off x="0" y="0"/>
              <a:ext cx="1302258" cy="1302258"/>
            </a:xfrm>
            <a:custGeom>
              <a:avLst/>
              <a:gdLst/>
              <a:ahLst/>
              <a:cxnLst/>
              <a:rect l="l" t="t" r="r" b="b"/>
              <a:pathLst>
                <a:path w="1302258" h="1302258">
                  <a:moveTo>
                    <a:pt x="0" y="651129"/>
                  </a:moveTo>
                  <a:cubicBezTo>
                    <a:pt x="0" y="291465"/>
                    <a:pt x="291465" y="0"/>
                    <a:pt x="651129" y="0"/>
                  </a:cubicBezTo>
                  <a:cubicBezTo>
                    <a:pt x="1010793" y="0"/>
                    <a:pt x="1302258" y="291465"/>
                    <a:pt x="1302258" y="651129"/>
                  </a:cubicBezTo>
                  <a:cubicBezTo>
                    <a:pt x="1302258" y="1010793"/>
                    <a:pt x="1010793" y="1302258"/>
                    <a:pt x="651129" y="1302258"/>
                  </a:cubicBezTo>
                  <a:cubicBezTo>
                    <a:pt x="291465" y="1302258"/>
                    <a:pt x="0" y="1010666"/>
                    <a:pt x="0" y="651129"/>
                  </a:cubicBezTo>
                  <a:close/>
                </a:path>
              </a:pathLst>
            </a:custGeom>
            <a:solidFill>
              <a:srgbClr val="225FE4"/>
            </a:solidFill>
          </p:spPr>
          <p:txBody>
            <a:bodyPr/>
            <a:lstStyle/>
            <a:p>
              <a:endParaRPr lang="en-GB"/>
            </a:p>
          </p:txBody>
        </p:sp>
      </p:grpSp>
      <p:sp>
        <p:nvSpPr>
          <p:cNvPr id="8" name="Freeform 8"/>
          <p:cNvSpPr/>
          <p:nvPr/>
        </p:nvSpPr>
        <p:spPr>
          <a:xfrm>
            <a:off x="5609637" y="2439739"/>
            <a:ext cx="588170" cy="588170"/>
          </a:xfrm>
          <a:custGeom>
            <a:avLst/>
            <a:gdLst/>
            <a:ahLst/>
            <a:cxnLst/>
            <a:rect l="l" t="t" r="r" b="b"/>
            <a:pathLst>
              <a:path w="588170" h="588170">
                <a:moveTo>
                  <a:pt x="0" y="0"/>
                </a:moveTo>
                <a:lnTo>
                  <a:pt x="588171" y="0"/>
                </a:lnTo>
                <a:lnTo>
                  <a:pt x="588171" y="588171"/>
                </a:lnTo>
                <a:lnTo>
                  <a:pt x="0" y="58817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grpSp>
        <p:nvGrpSpPr>
          <p:cNvPr id="9" name="Group 9"/>
          <p:cNvGrpSpPr/>
          <p:nvPr/>
        </p:nvGrpSpPr>
        <p:grpSpPr>
          <a:xfrm>
            <a:off x="10078641" y="2226780"/>
            <a:ext cx="1014088" cy="1014088"/>
            <a:chOff x="0" y="0"/>
            <a:chExt cx="1302216" cy="1302216"/>
          </a:xfrm>
        </p:grpSpPr>
        <p:sp>
          <p:nvSpPr>
            <p:cNvPr id="10" name="Freeform 10"/>
            <p:cNvSpPr/>
            <p:nvPr/>
          </p:nvSpPr>
          <p:spPr>
            <a:xfrm>
              <a:off x="0" y="0"/>
              <a:ext cx="1302258" cy="1302258"/>
            </a:xfrm>
            <a:custGeom>
              <a:avLst/>
              <a:gdLst/>
              <a:ahLst/>
              <a:cxnLst/>
              <a:rect l="l" t="t" r="r" b="b"/>
              <a:pathLst>
                <a:path w="1302258" h="1302258">
                  <a:moveTo>
                    <a:pt x="0" y="651129"/>
                  </a:moveTo>
                  <a:cubicBezTo>
                    <a:pt x="0" y="291465"/>
                    <a:pt x="291465" y="0"/>
                    <a:pt x="651129" y="0"/>
                  </a:cubicBezTo>
                  <a:cubicBezTo>
                    <a:pt x="1010793" y="0"/>
                    <a:pt x="1302258" y="291465"/>
                    <a:pt x="1302258" y="651129"/>
                  </a:cubicBezTo>
                  <a:cubicBezTo>
                    <a:pt x="1302258" y="1010793"/>
                    <a:pt x="1010793" y="1302258"/>
                    <a:pt x="651129" y="1302258"/>
                  </a:cubicBezTo>
                  <a:cubicBezTo>
                    <a:pt x="291465" y="1302258"/>
                    <a:pt x="0" y="1010666"/>
                    <a:pt x="0" y="651129"/>
                  </a:cubicBezTo>
                  <a:close/>
                </a:path>
              </a:pathLst>
            </a:custGeom>
            <a:solidFill>
              <a:srgbClr val="CDD21E"/>
            </a:solidFill>
          </p:spPr>
          <p:txBody>
            <a:bodyPr/>
            <a:lstStyle/>
            <a:p>
              <a:endParaRPr lang="en-GB"/>
            </a:p>
          </p:txBody>
        </p:sp>
      </p:grpSp>
      <p:grpSp>
        <p:nvGrpSpPr>
          <p:cNvPr id="11" name="Group 11"/>
          <p:cNvGrpSpPr/>
          <p:nvPr/>
        </p:nvGrpSpPr>
        <p:grpSpPr>
          <a:xfrm>
            <a:off x="5372942" y="4494984"/>
            <a:ext cx="1014088" cy="1014088"/>
            <a:chOff x="0" y="0"/>
            <a:chExt cx="1302216" cy="1302216"/>
          </a:xfrm>
        </p:grpSpPr>
        <p:sp>
          <p:nvSpPr>
            <p:cNvPr id="12" name="Freeform 12"/>
            <p:cNvSpPr/>
            <p:nvPr/>
          </p:nvSpPr>
          <p:spPr>
            <a:xfrm>
              <a:off x="0" y="0"/>
              <a:ext cx="1302258" cy="1302258"/>
            </a:xfrm>
            <a:custGeom>
              <a:avLst/>
              <a:gdLst/>
              <a:ahLst/>
              <a:cxnLst/>
              <a:rect l="l" t="t" r="r" b="b"/>
              <a:pathLst>
                <a:path w="1302258" h="1302258">
                  <a:moveTo>
                    <a:pt x="0" y="651129"/>
                  </a:moveTo>
                  <a:cubicBezTo>
                    <a:pt x="0" y="291465"/>
                    <a:pt x="291465" y="0"/>
                    <a:pt x="651129" y="0"/>
                  </a:cubicBezTo>
                  <a:cubicBezTo>
                    <a:pt x="1010793" y="0"/>
                    <a:pt x="1302258" y="291465"/>
                    <a:pt x="1302258" y="651129"/>
                  </a:cubicBezTo>
                  <a:cubicBezTo>
                    <a:pt x="1302258" y="1010793"/>
                    <a:pt x="1010793" y="1302258"/>
                    <a:pt x="651129" y="1302258"/>
                  </a:cubicBezTo>
                  <a:cubicBezTo>
                    <a:pt x="291465" y="1302258"/>
                    <a:pt x="0" y="1010666"/>
                    <a:pt x="0" y="651129"/>
                  </a:cubicBezTo>
                  <a:close/>
                </a:path>
              </a:pathLst>
            </a:custGeom>
            <a:solidFill>
              <a:srgbClr val="591EBC"/>
            </a:solidFill>
          </p:spPr>
          <p:txBody>
            <a:bodyPr/>
            <a:lstStyle/>
            <a:p>
              <a:endParaRPr lang="en-GB"/>
            </a:p>
          </p:txBody>
        </p:sp>
      </p:grpSp>
      <p:sp>
        <p:nvSpPr>
          <p:cNvPr id="13" name="Freeform 13"/>
          <p:cNvSpPr/>
          <p:nvPr/>
        </p:nvSpPr>
        <p:spPr>
          <a:xfrm>
            <a:off x="5585901" y="4707943"/>
            <a:ext cx="588170" cy="588170"/>
          </a:xfrm>
          <a:custGeom>
            <a:avLst/>
            <a:gdLst/>
            <a:ahLst/>
            <a:cxnLst/>
            <a:rect l="l" t="t" r="r" b="b"/>
            <a:pathLst>
              <a:path w="588170" h="588170">
                <a:moveTo>
                  <a:pt x="0" y="0"/>
                </a:moveTo>
                <a:lnTo>
                  <a:pt x="588171" y="0"/>
                </a:lnTo>
                <a:lnTo>
                  <a:pt x="588171" y="588170"/>
                </a:lnTo>
                <a:lnTo>
                  <a:pt x="0" y="58817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grpSp>
        <p:nvGrpSpPr>
          <p:cNvPr id="14" name="Group 14"/>
          <p:cNvGrpSpPr/>
          <p:nvPr/>
        </p:nvGrpSpPr>
        <p:grpSpPr>
          <a:xfrm>
            <a:off x="10078641" y="4395382"/>
            <a:ext cx="1014088" cy="1014088"/>
            <a:chOff x="0" y="0"/>
            <a:chExt cx="1302216" cy="1302216"/>
          </a:xfrm>
        </p:grpSpPr>
        <p:sp>
          <p:nvSpPr>
            <p:cNvPr id="15" name="Freeform 15"/>
            <p:cNvSpPr/>
            <p:nvPr/>
          </p:nvSpPr>
          <p:spPr>
            <a:xfrm>
              <a:off x="0" y="0"/>
              <a:ext cx="1302258" cy="1302258"/>
            </a:xfrm>
            <a:custGeom>
              <a:avLst/>
              <a:gdLst/>
              <a:ahLst/>
              <a:cxnLst/>
              <a:rect l="l" t="t" r="r" b="b"/>
              <a:pathLst>
                <a:path w="1302258" h="1302258">
                  <a:moveTo>
                    <a:pt x="0" y="651129"/>
                  </a:moveTo>
                  <a:cubicBezTo>
                    <a:pt x="0" y="291465"/>
                    <a:pt x="291465" y="0"/>
                    <a:pt x="651129" y="0"/>
                  </a:cubicBezTo>
                  <a:cubicBezTo>
                    <a:pt x="1010793" y="0"/>
                    <a:pt x="1302258" y="291465"/>
                    <a:pt x="1302258" y="651129"/>
                  </a:cubicBezTo>
                  <a:cubicBezTo>
                    <a:pt x="1302258" y="1010793"/>
                    <a:pt x="1010793" y="1302258"/>
                    <a:pt x="651129" y="1302258"/>
                  </a:cubicBezTo>
                  <a:cubicBezTo>
                    <a:pt x="291465" y="1302258"/>
                    <a:pt x="0" y="1010666"/>
                    <a:pt x="0" y="651129"/>
                  </a:cubicBezTo>
                  <a:close/>
                </a:path>
              </a:pathLst>
            </a:custGeom>
            <a:solidFill>
              <a:srgbClr val="45A71D"/>
            </a:solidFill>
          </p:spPr>
          <p:txBody>
            <a:bodyPr/>
            <a:lstStyle/>
            <a:p>
              <a:endParaRPr lang="en-GB"/>
            </a:p>
          </p:txBody>
        </p:sp>
      </p:grpSp>
      <p:sp>
        <p:nvSpPr>
          <p:cNvPr id="16" name="Freeform 16"/>
          <p:cNvSpPr/>
          <p:nvPr/>
        </p:nvSpPr>
        <p:spPr>
          <a:xfrm>
            <a:off x="10291598" y="4608340"/>
            <a:ext cx="588170" cy="588170"/>
          </a:xfrm>
          <a:custGeom>
            <a:avLst/>
            <a:gdLst/>
            <a:ahLst/>
            <a:cxnLst/>
            <a:rect l="l" t="t" r="r" b="b"/>
            <a:pathLst>
              <a:path w="588170" h="588170">
                <a:moveTo>
                  <a:pt x="0" y="0"/>
                </a:moveTo>
                <a:lnTo>
                  <a:pt x="588170" y="0"/>
                </a:lnTo>
                <a:lnTo>
                  <a:pt x="588170" y="588170"/>
                </a:lnTo>
                <a:lnTo>
                  <a:pt x="0" y="58817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GB"/>
          </a:p>
        </p:txBody>
      </p:sp>
      <p:grpSp>
        <p:nvGrpSpPr>
          <p:cNvPr id="17" name="Group 17"/>
          <p:cNvGrpSpPr/>
          <p:nvPr/>
        </p:nvGrpSpPr>
        <p:grpSpPr>
          <a:xfrm>
            <a:off x="5372942" y="6776943"/>
            <a:ext cx="1014088" cy="1014088"/>
            <a:chOff x="0" y="0"/>
            <a:chExt cx="1302216" cy="1302216"/>
          </a:xfrm>
        </p:grpSpPr>
        <p:sp>
          <p:nvSpPr>
            <p:cNvPr id="18" name="Freeform 18"/>
            <p:cNvSpPr/>
            <p:nvPr/>
          </p:nvSpPr>
          <p:spPr>
            <a:xfrm>
              <a:off x="0" y="0"/>
              <a:ext cx="1302258" cy="1302258"/>
            </a:xfrm>
            <a:custGeom>
              <a:avLst/>
              <a:gdLst/>
              <a:ahLst/>
              <a:cxnLst/>
              <a:rect l="l" t="t" r="r" b="b"/>
              <a:pathLst>
                <a:path w="1302258" h="1302258">
                  <a:moveTo>
                    <a:pt x="0" y="651129"/>
                  </a:moveTo>
                  <a:cubicBezTo>
                    <a:pt x="0" y="291465"/>
                    <a:pt x="291465" y="0"/>
                    <a:pt x="651129" y="0"/>
                  </a:cubicBezTo>
                  <a:cubicBezTo>
                    <a:pt x="1010793" y="0"/>
                    <a:pt x="1302258" y="291465"/>
                    <a:pt x="1302258" y="651129"/>
                  </a:cubicBezTo>
                  <a:cubicBezTo>
                    <a:pt x="1302258" y="1010793"/>
                    <a:pt x="1010793" y="1302258"/>
                    <a:pt x="651129" y="1302258"/>
                  </a:cubicBezTo>
                  <a:cubicBezTo>
                    <a:pt x="291465" y="1302258"/>
                    <a:pt x="0" y="1010666"/>
                    <a:pt x="0" y="651129"/>
                  </a:cubicBezTo>
                  <a:close/>
                </a:path>
              </a:pathLst>
            </a:custGeom>
            <a:solidFill>
              <a:srgbClr val="931D8C"/>
            </a:solidFill>
          </p:spPr>
          <p:txBody>
            <a:bodyPr/>
            <a:lstStyle/>
            <a:p>
              <a:endParaRPr lang="en-GB"/>
            </a:p>
          </p:txBody>
        </p:sp>
      </p:grpSp>
      <p:grpSp>
        <p:nvGrpSpPr>
          <p:cNvPr id="19" name="Group 19"/>
          <p:cNvGrpSpPr/>
          <p:nvPr/>
        </p:nvGrpSpPr>
        <p:grpSpPr>
          <a:xfrm>
            <a:off x="10078641" y="6685820"/>
            <a:ext cx="968696" cy="1014088"/>
            <a:chOff x="0" y="0"/>
            <a:chExt cx="1243927" cy="1302216"/>
          </a:xfrm>
        </p:grpSpPr>
        <p:sp>
          <p:nvSpPr>
            <p:cNvPr id="20" name="Freeform 20"/>
            <p:cNvSpPr/>
            <p:nvPr/>
          </p:nvSpPr>
          <p:spPr>
            <a:xfrm>
              <a:off x="0" y="0"/>
              <a:ext cx="1243969" cy="1302258"/>
            </a:xfrm>
            <a:custGeom>
              <a:avLst/>
              <a:gdLst/>
              <a:ahLst/>
              <a:cxnLst/>
              <a:rect l="l" t="t" r="r" b="b"/>
              <a:pathLst>
                <a:path w="1243969" h="1302258">
                  <a:moveTo>
                    <a:pt x="0" y="651129"/>
                  </a:moveTo>
                  <a:cubicBezTo>
                    <a:pt x="0" y="291465"/>
                    <a:pt x="278419" y="0"/>
                    <a:pt x="621983" y="0"/>
                  </a:cubicBezTo>
                  <a:cubicBezTo>
                    <a:pt x="965548" y="0"/>
                    <a:pt x="1243969" y="291465"/>
                    <a:pt x="1243969" y="651129"/>
                  </a:cubicBezTo>
                  <a:cubicBezTo>
                    <a:pt x="1243969" y="1010793"/>
                    <a:pt x="965548" y="1302258"/>
                    <a:pt x="621983" y="1302258"/>
                  </a:cubicBezTo>
                  <a:cubicBezTo>
                    <a:pt x="278419" y="1302258"/>
                    <a:pt x="0" y="1010666"/>
                    <a:pt x="0" y="651129"/>
                  </a:cubicBezTo>
                  <a:close/>
                </a:path>
              </a:pathLst>
            </a:custGeom>
            <a:solidFill>
              <a:srgbClr val="1B7F42"/>
            </a:solidFill>
          </p:spPr>
          <p:txBody>
            <a:bodyPr/>
            <a:lstStyle/>
            <a:p>
              <a:endParaRPr lang="en-GB"/>
            </a:p>
          </p:txBody>
        </p:sp>
      </p:grpSp>
      <p:sp>
        <p:nvSpPr>
          <p:cNvPr id="21" name="Freeform 21"/>
          <p:cNvSpPr/>
          <p:nvPr/>
        </p:nvSpPr>
        <p:spPr>
          <a:xfrm>
            <a:off x="5450628" y="6905330"/>
            <a:ext cx="858717" cy="858717"/>
          </a:xfrm>
          <a:custGeom>
            <a:avLst/>
            <a:gdLst/>
            <a:ahLst/>
            <a:cxnLst/>
            <a:rect l="l" t="t" r="r" b="b"/>
            <a:pathLst>
              <a:path w="858717" h="858717">
                <a:moveTo>
                  <a:pt x="0" y="0"/>
                </a:moveTo>
                <a:lnTo>
                  <a:pt x="858717" y="0"/>
                </a:lnTo>
                <a:lnTo>
                  <a:pt x="858717" y="858717"/>
                </a:lnTo>
                <a:lnTo>
                  <a:pt x="0" y="858717"/>
                </a:lnTo>
                <a:lnTo>
                  <a:pt x="0" y="0"/>
                </a:lnTo>
                <a:close/>
              </a:path>
            </a:pathLst>
          </a:custGeom>
          <a:blipFill>
            <a:blip r:embed="rId8"/>
            <a:stretch>
              <a:fillRect/>
            </a:stretch>
          </a:blipFill>
        </p:spPr>
        <p:txBody>
          <a:bodyPr/>
          <a:lstStyle/>
          <a:p>
            <a:endParaRPr lang="en-GB"/>
          </a:p>
        </p:txBody>
      </p:sp>
      <p:sp>
        <p:nvSpPr>
          <p:cNvPr id="22" name="Freeform 22"/>
          <p:cNvSpPr/>
          <p:nvPr/>
        </p:nvSpPr>
        <p:spPr>
          <a:xfrm>
            <a:off x="10199846" y="6829721"/>
            <a:ext cx="726286" cy="726286"/>
          </a:xfrm>
          <a:custGeom>
            <a:avLst/>
            <a:gdLst/>
            <a:ahLst/>
            <a:cxnLst/>
            <a:rect l="l" t="t" r="r" b="b"/>
            <a:pathLst>
              <a:path w="726286" h="726286">
                <a:moveTo>
                  <a:pt x="0" y="0"/>
                </a:moveTo>
                <a:lnTo>
                  <a:pt x="726286" y="0"/>
                </a:lnTo>
                <a:lnTo>
                  <a:pt x="726286" y="726286"/>
                </a:lnTo>
                <a:lnTo>
                  <a:pt x="0" y="726286"/>
                </a:lnTo>
                <a:lnTo>
                  <a:pt x="0" y="0"/>
                </a:lnTo>
                <a:close/>
              </a:path>
            </a:pathLst>
          </a:custGeom>
          <a:blipFill>
            <a:blip r:embed="rId9"/>
            <a:stretch>
              <a:fillRect/>
            </a:stretch>
          </a:blipFill>
        </p:spPr>
        <p:txBody>
          <a:bodyPr/>
          <a:lstStyle/>
          <a:p>
            <a:endParaRPr lang="en-GB"/>
          </a:p>
        </p:txBody>
      </p:sp>
      <p:sp>
        <p:nvSpPr>
          <p:cNvPr id="23" name="Freeform 23"/>
          <p:cNvSpPr/>
          <p:nvPr/>
        </p:nvSpPr>
        <p:spPr>
          <a:xfrm>
            <a:off x="10223810" y="2388263"/>
            <a:ext cx="723750" cy="691123"/>
          </a:xfrm>
          <a:custGeom>
            <a:avLst/>
            <a:gdLst/>
            <a:ahLst/>
            <a:cxnLst/>
            <a:rect l="l" t="t" r="r" b="b"/>
            <a:pathLst>
              <a:path w="723750" h="691123">
                <a:moveTo>
                  <a:pt x="0" y="0"/>
                </a:moveTo>
                <a:lnTo>
                  <a:pt x="723750" y="0"/>
                </a:lnTo>
                <a:lnTo>
                  <a:pt x="723750" y="691123"/>
                </a:lnTo>
                <a:lnTo>
                  <a:pt x="0" y="691123"/>
                </a:lnTo>
                <a:lnTo>
                  <a:pt x="0" y="0"/>
                </a:lnTo>
                <a:close/>
              </a:path>
            </a:pathLst>
          </a:custGeom>
          <a:blipFill>
            <a:blip r:embed="rId10"/>
            <a:stretch>
              <a:fillRect t="-2127" b="-2127"/>
            </a:stretch>
          </a:blipFill>
        </p:spPr>
        <p:txBody>
          <a:bodyPr/>
          <a:lstStyle/>
          <a:p>
            <a:endParaRPr lang="en-GB"/>
          </a:p>
        </p:txBody>
      </p:sp>
      <p:sp>
        <p:nvSpPr>
          <p:cNvPr id="24" name="TextBox 24"/>
          <p:cNvSpPr txBox="1"/>
          <p:nvPr/>
        </p:nvSpPr>
        <p:spPr>
          <a:xfrm>
            <a:off x="1074420" y="4357642"/>
            <a:ext cx="4069080" cy="834390"/>
          </a:xfrm>
          <a:prstGeom prst="rect">
            <a:avLst/>
          </a:prstGeom>
        </p:spPr>
        <p:txBody>
          <a:bodyPr lIns="0" tIns="0" rIns="0" bIns="0" rtlCol="0" anchor="t">
            <a:spAutoFit/>
          </a:bodyPr>
          <a:lstStyle/>
          <a:p>
            <a:pPr algn="l">
              <a:lnSpc>
                <a:spcPts val="6480"/>
              </a:lnSpc>
            </a:pPr>
            <a:r>
              <a:rPr lang="en-US" sz="6000" b="1">
                <a:solidFill>
                  <a:srgbClr val="000000"/>
                </a:solidFill>
                <a:latin typeface="Montserrat Bold"/>
                <a:ea typeface="Montserrat Bold"/>
                <a:cs typeface="Montserrat Bold"/>
                <a:sym typeface="Montserrat Bold"/>
              </a:rPr>
              <a:t>Example:</a:t>
            </a:r>
          </a:p>
        </p:txBody>
      </p:sp>
      <p:sp>
        <p:nvSpPr>
          <p:cNvPr id="25" name="TextBox 25"/>
          <p:cNvSpPr txBox="1"/>
          <p:nvPr/>
        </p:nvSpPr>
        <p:spPr>
          <a:xfrm>
            <a:off x="5646396" y="638320"/>
            <a:ext cx="11461266" cy="524256"/>
          </a:xfrm>
          <a:prstGeom prst="rect">
            <a:avLst/>
          </a:prstGeom>
        </p:spPr>
        <p:txBody>
          <a:bodyPr lIns="0" tIns="0" rIns="0" bIns="0" rtlCol="0" anchor="t">
            <a:spAutoFit/>
          </a:bodyPr>
          <a:lstStyle/>
          <a:p>
            <a:pPr algn="l">
              <a:lnSpc>
                <a:spcPts val="2051"/>
              </a:lnSpc>
            </a:pPr>
            <a:r>
              <a:rPr lang="en-US" sz="1899">
                <a:solidFill>
                  <a:srgbClr val="000000"/>
                </a:solidFill>
                <a:latin typeface="Montserrat"/>
                <a:ea typeface="Montserrat"/>
                <a:cs typeface="Montserrat"/>
                <a:sym typeface="Montserrat"/>
              </a:rPr>
              <a:t>In the plastic injection molding industry, IoT-enabled sensors are transforming manufacturing processes through real-time monitoring and predictive maintenance.</a:t>
            </a:r>
          </a:p>
        </p:txBody>
      </p:sp>
      <p:sp>
        <p:nvSpPr>
          <p:cNvPr id="26" name="TextBox 26"/>
          <p:cNvSpPr txBox="1"/>
          <p:nvPr/>
        </p:nvSpPr>
        <p:spPr>
          <a:xfrm>
            <a:off x="6618183" y="2333775"/>
            <a:ext cx="2974069" cy="800100"/>
          </a:xfrm>
          <a:prstGeom prst="rect">
            <a:avLst/>
          </a:prstGeom>
        </p:spPr>
        <p:txBody>
          <a:bodyPr lIns="0" tIns="0" rIns="0" bIns="0" rtlCol="0" anchor="t">
            <a:spAutoFit/>
          </a:bodyPr>
          <a:lstStyle/>
          <a:p>
            <a:pPr marL="0" lvl="0" indent="0" algn="l">
              <a:lnSpc>
                <a:spcPts val="2160"/>
              </a:lnSpc>
            </a:pPr>
            <a:r>
              <a:rPr lang="en-US" sz="1800" b="1" u="none" strike="noStrike">
                <a:solidFill>
                  <a:srgbClr val="000000"/>
                </a:solidFill>
                <a:latin typeface="Montserrat Bold"/>
                <a:ea typeface="Montserrat Bold"/>
                <a:cs typeface="Montserrat Bold"/>
                <a:sym typeface="Montserrat Bold"/>
              </a:rPr>
              <a:t>Use Case: Real-Time Monitoring and Inventory Management</a:t>
            </a:r>
          </a:p>
        </p:txBody>
      </p:sp>
      <p:sp>
        <p:nvSpPr>
          <p:cNvPr id="27" name="TextBox 27"/>
          <p:cNvSpPr txBox="1"/>
          <p:nvPr/>
        </p:nvSpPr>
        <p:spPr>
          <a:xfrm>
            <a:off x="11508475" y="1887052"/>
            <a:ext cx="5922385" cy="1645920"/>
          </a:xfrm>
          <a:prstGeom prst="rect">
            <a:avLst/>
          </a:prstGeom>
        </p:spPr>
        <p:txBody>
          <a:bodyPr lIns="0" tIns="0" rIns="0" bIns="0" rtlCol="0" anchor="t">
            <a:spAutoFit/>
          </a:bodyPr>
          <a:lstStyle/>
          <a:p>
            <a:pPr algn="l">
              <a:lnSpc>
                <a:spcPts val="2699"/>
              </a:lnSpc>
            </a:pPr>
            <a:r>
              <a:rPr lang="en-US" sz="1799">
                <a:solidFill>
                  <a:srgbClr val="000000"/>
                </a:solidFill>
                <a:latin typeface="Montserrat"/>
                <a:ea typeface="Montserrat"/>
                <a:cs typeface="Montserrat"/>
                <a:sym typeface="Montserrat"/>
              </a:rPr>
              <a:t>IoT sensors monitor raw material usage and production output in real-time. This continuous data stream allows precise inventory management, reducing stockouts and overstocking, leading to a 15% reduction in inventory holding costs.</a:t>
            </a:r>
          </a:p>
        </p:txBody>
      </p:sp>
      <p:sp>
        <p:nvSpPr>
          <p:cNvPr id="28" name="TextBox 28"/>
          <p:cNvSpPr txBox="1"/>
          <p:nvPr/>
        </p:nvSpPr>
        <p:spPr>
          <a:xfrm>
            <a:off x="6594447" y="4488631"/>
            <a:ext cx="2410130" cy="979170"/>
          </a:xfrm>
          <a:prstGeom prst="rect">
            <a:avLst/>
          </a:prstGeom>
        </p:spPr>
        <p:txBody>
          <a:bodyPr lIns="0" tIns="0" rIns="0" bIns="0" rtlCol="0" anchor="t">
            <a:spAutoFit/>
          </a:bodyPr>
          <a:lstStyle/>
          <a:p>
            <a:pPr marL="0" lvl="0" indent="0" algn="l">
              <a:lnSpc>
                <a:spcPts val="2699"/>
              </a:lnSpc>
              <a:spcBef>
                <a:spcPct val="0"/>
              </a:spcBef>
            </a:pPr>
            <a:r>
              <a:rPr lang="en-US" sz="1799" b="1" u="none" strike="noStrike">
                <a:solidFill>
                  <a:srgbClr val="000000"/>
                </a:solidFill>
                <a:latin typeface="Montserrat Bold"/>
                <a:ea typeface="Montserrat Bold"/>
                <a:cs typeface="Montserrat Bold"/>
                <a:sym typeface="Montserrat Bold"/>
              </a:rPr>
              <a:t>Use Case: Predictive Maintenance</a:t>
            </a:r>
          </a:p>
        </p:txBody>
      </p:sp>
      <p:sp>
        <p:nvSpPr>
          <p:cNvPr id="29" name="TextBox 29"/>
          <p:cNvSpPr txBox="1"/>
          <p:nvPr/>
        </p:nvSpPr>
        <p:spPr>
          <a:xfrm>
            <a:off x="11484739" y="4121920"/>
            <a:ext cx="5922385" cy="1703070"/>
          </a:xfrm>
          <a:prstGeom prst="rect">
            <a:avLst/>
          </a:prstGeom>
        </p:spPr>
        <p:txBody>
          <a:bodyPr lIns="0" tIns="0" rIns="0" bIns="0" rtlCol="0" anchor="t">
            <a:spAutoFit/>
          </a:bodyPr>
          <a:lstStyle/>
          <a:p>
            <a:pPr algn="l">
              <a:lnSpc>
                <a:spcPts val="2700"/>
              </a:lnSpc>
            </a:pPr>
            <a:r>
              <a:rPr lang="en-US" sz="1800">
                <a:solidFill>
                  <a:srgbClr val="000000"/>
                </a:solidFill>
                <a:latin typeface="Montserrat"/>
                <a:ea typeface="Montserrat"/>
                <a:cs typeface="Montserrat"/>
                <a:sym typeface="Montserrat"/>
              </a:rPr>
              <a:t>Sensors track machine performance indicators like vibrations and temperature to predict maintenance needs. This reduces unplanned downtime, extends machinery lifespan, and maintains consistent product quality.</a:t>
            </a:r>
          </a:p>
        </p:txBody>
      </p:sp>
      <p:sp>
        <p:nvSpPr>
          <p:cNvPr id="30" name="TextBox 30"/>
          <p:cNvSpPr txBox="1"/>
          <p:nvPr/>
        </p:nvSpPr>
        <p:spPr>
          <a:xfrm>
            <a:off x="6594447" y="6746777"/>
            <a:ext cx="2410130" cy="1017270"/>
          </a:xfrm>
          <a:prstGeom prst="rect">
            <a:avLst/>
          </a:prstGeom>
        </p:spPr>
        <p:txBody>
          <a:bodyPr lIns="0" tIns="0" rIns="0" bIns="0" rtlCol="0" anchor="t">
            <a:spAutoFit/>
          </a:bodyPr>
          <a:lstStyle/>
          <a:p>
            <a:pPr algn="l">
              <a:lnSpc>
                <a:spcPts val="2700"/>
              </a:lnSpc>
            </a:pPr>
            <a:r>
              <a:rPr lang="en-US" sz="1800" b="1">
                <a:solidFill>
                  <a:srgbClr val="000000"/>
                </a:solidFill>
                <a:latin typeface="Montserrat Bold"/>
                <a:ea typeface="Montserrat Bold"/>
                <a:cs typeface="Montserrat Bold"/>
                <a:sym typeface="Montserrat Bold"/>
              </a:rPr>
              <a:t>Use Case: Enhanced Quality Control</a:t>
            </a:r>
          </a:p>
        </p:txBody>
      </p:sp>
      <p:sp>
        <p:nvSpPr>
          <p:cNvPr id="31" name="TextBox 31"/>
          <p:cNvSpPr txBox="1"/>
          <p:nvPr/>
        </p:nvSpPr>
        <p:spPr>
          <a:xfrm>
            <a:off x="11484739" y="6437214"/>
            <a:ext cx="6168472" cy="1645920"/>
          </a:xfrm>
          <a:prstGeom prst="rect">
            <a:avLst/>
          </a:prstGeom>
        </p:spPr>
        <p:txBody>
          <a:bodyPr lIns="0" tIns="0" rIns="0" bIns="0" rtlCol="0" anchor="t">
            <a:spAutoFit/>
          </a:bodyPr>
          <a:lstStyle/>
          <a:p>
            <a:pPr algn="l">
              <a:lnSpc>
                <a:spcPts val="2699"/>
              </a:lnSpc>
            </a:pPr>
            <a:r>
              <a:rPr lang="en-US" sz="1799">
                <a:solidFill>
                  <a:srgbClr val="000000"/>
                </a:solidFill>
                <a:latin typeface="Montserrat"/>
                <a:ea typeface="Montserrat"/>
                <a:cs typeface="Montserrat"/>
                <a:sym typeface="Montserrat"/>
              </a:rPr>
              <a:t>By monitoring the injection molding process, IoT sensors detect defects early, allowing for immediate adjustments. This ensures final products meet quality standards, reducing waste and boosting customer satisfaction.</a:t>
            </a:r>
          </a:p>
        </p:txBody>
      </p:sp>
      <p:sp>
        <p:nvSpPr>
          <p:cNvPr id="32" name="TextBox 32"/>
          <p:cNvSpPr txBox="1"/>
          <p:nvPr/>
        </p:nvSpPr>
        <p:spPr>
          <a:xfrm>
            <a:off x="5372942" y="8874286"/>
            <a:ext cx="11734719" cy="235458"/>
          </a:xfrm>
          <a:prstGeom prst="rect">
            <a:avLst/>
          </a:prstGeom>
        </p:spPr>
        <p:txBody>
          <a:bodyPr lIns="0" tIns="0" rIns="0" bIns="0" rtlCol="0" anchor="t">
            <a:spAutoFit/>
          </a:bodyPr>
          <a:lstStyle/>
          <a:p>
            <a:pPr algn="l">
              <a:lnSpc>
                <a:spcPts val="1836"/>
              </a:lnSpc>
            </a:pPr>
            <a:r>
              <a:rPr lang="en-US" sz="1700">
                <a:solidFill>
                  <a:srgbClr val="000000"/>
                </a:solidFill>
                <a:latin typeface="Montserrat"/>
                <a:ea typeface="Montserrat"/>
                <a:cs typeface="Montserrat"/>
                <a:sym typeface="Montserrat"/>
              </a:rPr>
              <a:t>For more insights into IoT applications in manufacturing, explore </a:t>
            </a:r>
            <a:r>
              <a:rPr lang="en-US" sz="1700" u="sng">
                <a:solidFill>
                  <a:srgbClr val="225FE4"/>
                </a:solidFill>
                <a:latin typeface="Montserrat"/>
                <a:ea typeface="Montserrat"/>
                <a:cs typeface="Montserrat"/>
                <a:sym typeface="Montserrat"/>
                <a:hlinkClick r:id="rId11" tooltip="https://www.digi.com/blog/post/iot-in-manufacturing"/>
              </a:rPr>
              <a:t>Digi Internationa</a:t>
            </a:r>
            <a:r>
              <a:rPr lang="en-US" sz="1700">
                <a:solidFill>
                  <a:srgbClr val="000000"/>
                </a:solidFill>
                <a:latin typeface="Montserrat"/>
                <a:ea typeface="Montserrat"/>
                <a:cs typeface="Montserrat"/>
                <a:sym typeface="Montserrat"/>
              </a:rPr>
              <a:t>l and </a:t>
            </a:r>
            <a:r>
              <a:rPr lang="en-US" sz="1700" u="sng">
                <a:solidFill>
                  <a:srgbClr val="225FE4"/>
                </a:solidFill>
                <a:latin typeface="Montserrat"/>
                <a:ea typeface="Montserrat"/>
                <a:cs typeface="Montserrat"/>
                <a:sym typeface="Montserrat"/>
                <a:hlinkClick r:id="rId12" tooltip="https://www.machinemetrics.com/blog/iot-in-manufacturing"/>
              </a:rPr>
              <a:t>MachineMetrics</a:t>
            </a:r>
            <a:r>
              <a:rPr lang="en-US" sz="1700">
                <a:solidFill>
                  <a:srgbClr val="000000"/>
                </a:solidFill>
                <a:latin typeface="Montserrat"/>
                <a:ea typeface="Montserrat"/>
                <a:cs typeface="Montserrat"/>
                <a:sym typeface="Montserrat"/>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D0D"/>
            </a:solidFill>
          </p:spPr>
          <p:txBody>
            <a:bodyPr/>
            <a:lstStyle/>
            <a:p>
              <a:endParaRPr lang="en-GB"/>
            </a:p>
          </p:txBody>
        </p:sp>
      </p:grpSp>
      <p:sp>
        <p:nvSpPr>
          <p:cNvPr id="4" name="AutoShape 4"/>
          <p:cNvSpPr/>
          <p:nvPr/>
        </p:nvSpPr>
        <p:spPr>
          <a:xfrm>
            <a:off x="0" y="0"/>
            <a:ext cx="6123106" cy="10287000"/>
          </a:xfrm>
          <a:prstGeom prst="rect">
            <a:avLst/>
          </a:prstGeom>
          <a:solidFill>
            <a:srgbClr val="FFFFFF"/>
          </a:solidFill>
        </p:spPr>
        <p:txBody>
          <a:bodyPr/>
          <a:lstStyle/>
          <a:p>
            <a:endParaRPr lang="en-GB"/>
          </a:p>
        </p:txBody>
      </p:sp>
      <p:sp>
        <p:nvSpPr>
          <p:cNvPr id="5" name="Freeform 5" descr="Machine in a laboratory"/>
          <p:cNvSpPr/>
          <p:nvPr/>
        </p:nvSpPr>
        <p:spPr>
          <a:xfrm>
            <a:off x="5677656" y="0"/>
            <a:ext cx="5191768" cy="10287000"/>
          </a:xfrm>
          <a:custGeom>
            <a:avLst/>
            <a:gdLst/>
            <a:ahLst/>
            <a:cxnLst/>
            <a:rect l="l" t="t" r="r" b="b"/>
            <a:pathLst>
              <a:path w="5191768" h="10287000">
                <a:moveTo>
                  <a:pt x="0" y="0"/>
                </a:moveTo>
                <a:lnTo>
                  <a:pt x="5191768" y="0"/>
                </a:lnTo>
                <a:lnTo>
                  <a:pt x="5191768" y="10287000"/>
                </a:lnTo>
                <a:lnTo>
                  <a:pt x="0" y="10287000"/>
                </a:lnTo>
                <a:lnTo>
                  <a:pt x="0" y="0"/>
                </a:lnTo>
                <a:close/>
              </a:path>
            </a:pathLst>
          </a:custGeom>
          <a:blipFill>
            <a:blip r:embed="rId2"/>
            <a:stretch>
              <a:fillRect l="-94351" r="-102931"/>
            </a:stretch>
          </a:blipFill>
        </p:spPr>
        <p:txBody>
          <a:bodyPr/>
          <a:lstStyle/>
          <a:p>
            <a:endParaRPr lang="en-GB"/>
          </a:p>
        </p:txBody>
      </p:sp>
      <p:sp>
        <p:nvSpPr>
          <p:cNvPr id="6" name="TextBox 6"/>
          <p:cNvSpPr txBox="1"/>
          <p:nvPr/>
        </p:nvSpPr>
        <p:spPr>
          <a:xfrm>
            <a:off x="829220" y="3731615"/>
            <a:ext cx="4612501" cy="2670810"/>
          </a:xfrm>
          <a:prstGeom prst="rect">
            <a:avLst/>
          </a:prstGeom>
        </p:spPr>
        <p:txBody>
          <a:bodyPr lIns="0" tIns="0" rIns="0" bIns="0" rtlCol="0" anchor="t">
            <a:spAutoFit/>
          </a:bodyPr>
          <a:lstStyle/>
          <a:p>
            <a:pPr marL="0" lvl="0" indent="0" algn="l">
              <a:lnSpc>
                <a:spcPts val="5280"/>
              </a:lnSpc>
              <a:spcBef>
                <a:spcPct val="0"/>
              </a:spcBef>
            </a:pPr>
            <a:r>
              <a:rPr lang="en-US" sz="4800">
                <a:solidFill>
                  <a:srgbClr val="0D0D0D"/>
                </a:solidFill>
                <a:latin typeface="Montserrat"/>
                <a:ea typeface="Montserrat"/>
                <a:cs typeface="Montserrat"/>
                <a:sym typeface="Montserrat"/>
              </a:rPr>
              <a:t>Shift Towards Customizable Manufacturing Solutions</a:t>
            </a:r>
          </a:p>
        </p:txBody>
      </p:sp>
      <p:grpSp>
        <p:nvGrpSpPr>
          <p:cNvPr id="7" name="Group 7"/>
          <p:cNvGrpSpPr/>
          <p:nvPr/>
        </p:nvGrpSpPr>
        <p:grpSpPr>
          <a:xfrm>
            <a:off x="11458845" y="1028700"/>
            <a:ext cx="5800455" cy="2023399"/>
            <a:chOff x="0" y="0"/>
            <a:chExt cx="7733940" cy="2697865"/>
          </a:xfrm>
        </p:grpSpPr>
        <p:sp>
          <p:nvSpPr>
            <p:cNvPr id="8" name="TextBox 8"/>
            <p:cNvSpPr txBox="1"/>
            <p:nvPr/>
          </p:nvSpPr>
          <p:spPr>
            <a:xfrm>
              <a:off x="0" y="-28575"/>
              <a:ext cx="7733940" cy="567055"/>
            </a:xfrm>
            <a:prstGeom prst="rect">
              <a:avLst/>
            </a:prstGeom>
          </p:spPr>
          <p:txBody>
            <a:bodyPr lIns="0" tIns="0" rIns="0" bIns="0" rtlCol="0" anchor="t">
              <a:spAutoFit/>
            </a:bodyPr>
            <a:lstStyle/>
            <a:p>
              <a:pPr marL="0" lvl="0" indent="0" algn="l">
                <a:lnSpc>
                  <a:spcPts val="3510"/>
                </a:lnSpc>
                <a:spcBef>
                  <a:spcPct val="0"/>
                </a:spcBef>
              </a:pPr>
              <a:r>
                <a:rPr lang="en-US" sz="2700" b="1">
                  <a:solidFill>
                    <a:srgbClr val="FFFFFF"/>
                  </a:solidFill>
                  <a:latin typeface="Montserrat Bold"/>
                  <a:ea typeface="Montserrat Bold"/>
                  <a:cs typeface="Montserrat Bold"/>
                  <a:sym typeface="Montserrat Bold"/>
                </a:rPr>
                <a:t>Demand for Customization</a:t>
              </a:r>
            </a:p>
          </p:txBody>
        </p:sp>
        <p:sp>
          <p:nvSpPr>
            <p:cNvPr id="9" name="TextBox 9"/>
            <p:cNvSpPr txBox="1"/>
            <p:nvPr/>
          </p:nvSpPr>
          <p:spPr>
            <a:xfrm>
              <a:off x="0" y="757040"/>
              <a:ext cx="7733940" cy="1940824"/>
            </a:xfrm>
            <a:prstGeom prst="rect">
              <a:avLst/>
            </a:prstGeom>
          </p:spPr>
          <p:txBody>
            <a:bodyPr lIns="0" tIns="0" rIns="0" bIns="0" rtlCol="0" anchor="t">
              <a:spAutoFit/>
            </a:bodyPr>
            <a:lstStyle/>
            <a:p>
              <a:pPr marL="0" lvl="0" indent="0" algn="l">
                <a:lnSpc>
                  <a:spcPts val="2325"/>
                </a:lnSpc>
              </a:pPr>
              <a:r>
                <a:rPr lang="en-US" sz="1660">
                  <a:solidFill>
                    <a:srgbClr val="FFFFFF"/>
                  </a:solidFill>
                  <a:latin typeface="Montserrat"/>
                  <a:ea typeface="Montserrat"/>
                  <a:cs typeface="Montserrat"/>
                  <a:sym typeface="Montserrat"/>
                </a:rPr>
                <a:t>Consumers and businesses are increasingly seeking personalized products tailored to their specific needs. This trend is driving manufacturers to adopt flexible production systems that can accommodate small batch sizes and rapid design changes.</a:t>
              </a:r>
            </a:p>
          </p:txBody>
        </p:sp>
      </p:grpSp>
      <p:grpSp>
        <p:nvGrpSpPr>
          <p:cNvPr id="10" name="Group 10"/>
          <p:cNvGrpSpPr/>
          <p:nvPr/>
        </p:nvGrpSpPr>
        <p:grpSpPr>
          <a:xfrm>
            <a:off x="11458845" y="4031052"/>
            <a:ext cx="5800455" cy="2461549"/>
            <a:chOff x="0" y="0"/>
            <a:chExt cx="7733940" cy="3282065"/>
          </a:xfrm>
        </p:grpSpPr>
        <p:sp>
          <p:nvSpPr>
            <p:cNvPr id="11" name="TextBox 11"/>
            <p:cNvSpPr txBox="1"/>
            <p:nvPr/>
          </p:nvSpPr>
          <p:spPr>
            <a:xfrm>
              <a:off x="0" y="-28575"/>
              <a:ext cx="7733940" cy="1151255"/>
            </a:xfrm>
            <a:prstGeom prst="rect">
              <a:avLst/>
            </a:prstGeom>
          </p:spPr>
          <p:txBody>
            <a:bodyPr lIns="0" tIns="0" rIns="0" bIns="0" rtlCol="0" anchor="t">
              <a:spAutoFit/>
            </a:bodyPr>
            <a:lstStyle/>
            <a:p>
              <a:pPr marL="0" lvl="0" indent="0" algn="l">
                <a:lnSpc>
                  <a:spcPts val="3510"/>
                </a:lnSpc>
                <a:spcBef>
                  <a:spcPct val="0"/>
                </a:spcBef>
              </a:pPr>
              <a:r>
                <a:rPr lang="en-US" sz="2700" b="1">
                  <a:solidFill>
                    <a:srgbClr val="FFFFFF"/>
                  </a:solidFill>
                  <a:latin typeface="Montserrat Bold"/>
                  <a:ea typeface="Montserrat Bold"/>
                  <a:cs typeface="Montserrat Bold"/>
                  <a:sym typeface="Montserrat Bold"/>
                </a:rPr>
                <a:t>Additive Manufacturing (3D Printing)</a:t>
              </a:r>
            </a:p>
          </p:txBody>
        </p:sp>
        <p:sp>
          <p:nvSpPr>
            <p:cNvPr id="12" name="TextBox 12"/>
            <p:cNvSpPr txBox="1"/>
            <p:nvPr/>
          </p:nvSpPr>
          <p:spPr>
            <a:xfrm>
              <a:off x="0" y="1341240"/>
              <a:ext cx="7733940" cy="1940824"/>
            </a:xfrm>
            <a:prstGeom prst="rect">
              <a:avLst/>
            </a:prstGeom>
          </p:spPr>
          <p:txBody>
            <a:bodyPr lIns="0" tIns="0" rIns="0" bIns="0" rtlCol="0" anchor="t">
              <a:spAutoFit/>
            </a:bodyPr>
            <a:lstStyle/>
            <a:p>
              <a:pPr marL="0" lvl="0" indent="0" algn="l">
                <a:lnSpc>
                  <a:spcPts val="2325"/>
                </a:lnSpc>
              </a:pPr>
              <a:r>
                <a:rPr lang="en-US" sz="1660">
                  <a:solidFill>
                    <a:srgbClr val="FFFFFF"/>
                  </a:solidFill>
                  <a:latin typeface="Montserrat"/>
                  <a:ea typeface="Montserrat"/>
                  <a:cs typeface="Montserrat"/>
                  <a:sym typeface="Montserrat"/>
                </a:rPr>
                <a:t>Additive manufacturing technologies, such as 3D printing, are enabling manufacturers to produce customized components with minimal lead times. This technology is particularly beneficial for prototyping and small-scale production runs.</a:t>
              </a:r>
            </a:p>
          </p:txBody>
        </p:sp>
      </p:grpSp>
      <p:grpSp>
        <p:nvGrpSpPr>
          <p:cNvPr id="13" name="Group 13"/>
          <p:cNvGrpSpPr/>
          <p:nvPr/>
        </p:nvGrpSpPr>
        <p:grpSpPr>
          <a:xfrm>
            <a:off x="11458845" y="7243514"/>
            <a:ext cx="5800455" cy="2023399"/>
            <a:chOff x="0" y="0"/>
            <a:chExt cx="7733940" cy="2697865"/>
          </a:xfrm>
        </p:grpSpPr>
        <p:sp>
          <p:nvSpPr>
            <p:cNvPr id="14" name="TextBox 14"/>
            <p:cNvSpPr txBox="1"/>
            <p:nvPr/>
          </p:nvSpPr>
          <p:spPr>
            <a:xfrm>
              <a:off x="0" y="-28575"/>
              <a:ext cx="7733940" cy="567055"/>
            </a:xfrm>
            <a:prstGeom prst="rect">
              <a:avLst/>
            </a:prstGeom>
          </p:spPr>
          <p:txBody>
            <a:bodyPr lIns="0" tIns="0" rIns="0" bIns="0" rtlCol="0" anchor="t">
              <a:spAutoFit/>
            </a:bodyPr>
            <a:lstStyle/>
            <a:p>
              <a:pPr marL="0" lvl="0" indent="0" algn="l">
                <a:lnSpc>
                  <a:spcPts val="3510"/>
                </a:lnSpc>
                <a:spcBef>
                  <a:spcPct val="0"/>
                </a:spcBef>
              </a:pPr>
              <a:r>
                <a:rPr lang="en-US" sz="2700" b="1">
                  <a:solidFill>
                    <a:srgbClr val="FFFFFF"/>
                  </a:solidFill>
                  <a:latin typeface="Montserrat Bold"/>
                  <a:ea typeface="Montserrat Bold"/>
                  <a:cs typeface="Montserrat Bold"/>
                  <a:sym typeface="Montserrat Bold"/>
                </a:rPr>
                <a:t>Agile Manufacturing Practices</a:t>
              </a:r>
            </a:p>
          </p:txBody>
        </p:sp>
        <p:sp>
          <p:nvSpPr>
            <p:cNvPr id="15" name="TextBox 15"/>
            <p:cNvSpPr txBox="1"/>
            <p:nvPr/>
          </p:nvSpPr>
          <p:spPr>
            <a:xfrm>
              <a:off x="0" y="757040"/>
              <a:ext cx="7733940" cy="1940824"/>
            </a:xfrm>
            <a:prstGeom prst="rect">
              <a:avLst/>
            </a:prstGeom>
          </p:spPr>
          <p:txBody>
            <a:bodyPr lIns="0" tIns="0" rIns="0" bIns="0" rtlCol="0" anchor="t">
              <a:spAutoFit/>
            </a:bodyPr>
            <a:lstStyle/>
            <a:p>
              <a:pPr marL="0" lvl="0" indent="0" algn="l">
                <a:lnSpc>
                  <a:spcPts val="2325"/>
                </a:lnSpc>
              </a:pPr>
              <a:r>
                <a:rPr lang="en-US" sz="1660">
                  <a:solidFill>
                    <a:srgbClr val="FFFFFF"/>
                  </a:solidFill>
                  <a:latin typeface="Montserrat"/>
                  <a:ea typeface="Montserrat"/>
                  <a:cs typeface="Montserrat"/>
                  <a:sym typeface="Montserrat"/>
                </a:rPr>
                <a:t>Agile manufacturing emphasizes flexibility and responsiveness to changing market demands. By adopting agile practices, manufacturers can quickly adjust their production processes to meet customer requirements and reduce time-to-market.</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D0D"/>
            </a:solidFill>
          </p:spPr>
          <p:txBody>
            <a:bodyPr/>
            <a:lstStyle/>
            <a:p>
              <a:endParaRPr lang="en-GB"/>
            </a:p>
          </p:txBody>
        </p:sp>
      </p:grpSp>
      <p:grpSp>
        <p:nvGrpSpPr>
          <p:cNvPr id="4" name="Group 4"/>
          <p:cNvGrpSpPr/>
          <p:nvPr/>
        </p:nvGrpSpPr>
        <p:grpSpPr>
          <a:xfrm>
            <a:off x="179784" y="163264"/>
            <a:ext cx="17928432" cy="9960471"/>
            <a:chOff x="0" y="0"/>
            <a:chExt cx="23904576" cy="13280628"/>
          </a:xfrm>
        </p:grpSpPr>
        <p:sp>
          <p:nvSpPr>
            <p:cNvPr id="5" name="Freeform 5"/>
            <p:cNvSpPr/>
            <p:nvPr/>
          </p:nvSpPr>
          <p:spPr>
            <a:xfrm>
              <a:off x="0" y="0"/>
              <a:ext cx="23904575" cy="13280644"/>
            </a:xfrm>
            <a:custGeom>
              <a:avLst/>
              <a:gdLst/>
              <a:ahLst/>
              <a:cxnLst/>
              <a:rect l="l" t="t" r="r" b="b"/>
              <a:pathLst>
                <a:path w="23904575" h="13280644">
                  <a:moveTo>
                    <a:pt x="12700" y="0"/>
                  </a:moveTo>
                  <a:lnTo>
                    <a:pt x="23891875" y="0"/>
                  </a:lnTo>
                  <a:cubicBezTo>
                    <a:pt x="23898861" y="0"/>
                    <a:pt x="23904575" y="5715"/>
                    <a:pt x="23904575" y="12700"/>
                  </a:cubicBezTo>
                  <a:lnTo>
                    <a:pt x="23904575" y="13267944"/>
                  </a:lnTo>
                  <a:cubicBezTo>
                    <a:pt x="23904575" y="13274929"/>
                    <a:pt x="23898861" y="13280644"/>
                    <a:pt x="23891875" y="13280644"/>
                  </a:cubicBezTo>
                  <a:lnTo>
                    <a:pt x="12700" y="13280644"/>
                  </a:lnTo>
                  <a:cubicBezTo>
                    <a:pt x="5715" y="13280644"/>
                    <a:pt x="0" y="13274929"/>
                    <a:pt x="0" y="13267944"/>
                  </a:cubicBezTo>
                  <a:lnTo>
                    <a:pt x="0" y="12700"/>
                  </a:lnTo>
                  <a:cubicBezTo>
                    <a:pt x="0" y="5715"/>
                    <a:pt x="5715" y="0"/>
                    <a:pt x="12700" y="0"/>
                  </a:cubicBezTo>
                  <a:moveTo>
                    <a:pt x="12700" y="25400"/>
                  </a:moveTo>
                  <a:lnTo>
                    <a:pt x="12700" y="12700"/>
                  </a:lnTo>
                  <a:lnTo>
                    <a:pt x="25400" y="12700"/>
                  </a:lnTo>
                  <a:lnTo>
                    <a:pt x="25400" y="13267944"/>
                  </a:lnTo>
                  <a:lnTo>
                    <a:pt x="12700" y="13267944"/>
                  </a:lnTo>
                  <a:lnTo>
                    <a:pt x="12700" y="13255244"/>
                  </a:lnTo>
                  <a:lnTo>
                    <a:pt x="23891875" y="13255244"/>
                  </a:lnTo>
                  <a:lnTo>
                    <a:pt x="23891875" y="13267944"/>
                  </a:lnTo>
                  <a:lnTo>
                    <a:pt x="23879175" y="13267944"/>
                  </a:lnTo>
                  <a:lnTo>
                    <a:pt x="23879175" y="12700"/>
                  </a:lnTo>
                  <a:lnTo>
                    <a:pt x="23891875" y="12700"/>
                  </a:lnTo>
                  <a:lnTo>
                    <a:pt x="23891875" y="25400"/>
                  </a:lnTo>
                  <a:lnTo>
                    <a:pt x="12700" y="25400"/>
                  </a:lnTo>
                  <a:close/>
                </a:path>
              </a:pathLst>
            </a:custGeom>
            <a:solidFill>
              <a:srgbClr val="E97132"/>
            </a:solidFill>
          </p:spPr>
          <p:txBody>
            <a:bodyPr/>
            <a:lstStyle/>
            <a:p>
              <a:endParaRPr lang="en-GB"/>
            </a:p>
          </p:txBody>
        </p:sp>
      </p:grpSp>
      <p:sp>
        <p:nvSpPr>
          <p:cNvPr id="6" name="TextBox 6"/>
          <p:cNvSpPr txBox="1"/>
          <p:nvPr/>
        </p:nvSpPr>
        <p:spPr>
          <a:xfrm>
            <a:off x="8009858" y="491490"/>
            <a:ext cx="9419303" cy="9246870"/>
          </a:xfrm>
          <a:prstGeom prst="rect">
            <a:avLst/>
          </a:prstGeom>
        </p:spPr>
        <p:txBody>
          <a:bodyPr lIns="0" tIns="0" rIns="0" bIns="0" rtlCol="0" anchor="t">
            <a:spAutoFit/>
          </a:bodyPr>
          <a:lstStyle/>
          <a:p>
            <a:pPr marL="0" lvl="0" indent="0" algn="l">
              <a:lnSpc>
                <a:spcPts val="2700"/>
              </a:lnSpc>
            </a:pPr>
            <a:r>
              <a:rPr lang="en-US" sz="1800" u="none">
                <a:solidFill>
                  <a:srgbClr val="FFFFFF"/>
                </a:solidFill>
                <a:latin typeface="Montserrat"/>
                <a:ea typeface="Montserrat"/>
                <a:cs typeface="Montserrat"/>
                <a:sym typeface="Montserrat"/>
              </a:rPr>
              <a:t>As we advance into 2024, the landscape of contract manufacturing is poised for significant evolution, driven by rapid technological advancements and shifting market dynamics. The integration of AI and robotics is revolutionizing production processes, enhancing precision, and optimizing efficiency. These technologies enable predictive maintenance, real-time quality control, and seamless human-machine collaboration, thereby reducing downtime and operational costs.</a:t>
            </a:r>
          </a:p>
          <a:p>
            <a:pPr marL="0" lvl="0" indent="0" algn="l">
              <a:lnSpc>
                <a:spcPts val="2700"/>
              </a:lnSpc>
            </a:pPr>
            <a:endParaRPr lang="en-US" sz="1800" u="none">
              <a:solidFill>
                <a:srgbClr val="FFFFFF"/>
              </a:solidFill>
              <a:latin typeface="Montserrat"/>
              <a:ea typeface="Montserrat"/>
              <a:cs typeface="Montserrat"/>
              <a:sym typeface="Montserrat"/>
            </a:endParaRPr>
          </a:p>
          <a:p>
            <a:pPr marL="0" lvl="0" indent="0" algn="l">
              <a:lnSpc>
                <a:spcPts val="2700"/>
              </a:lnSpc>
            </a:pPr>
            <a:r>
              <a:rPr lang="en-US" sz="1800" u="none">
                <a:solidFill>
                  <a:srgbClr val="FFFFFF"/>
                </a:solidFill>
                <a:latin typeface="Montserrat"/>
                <a:ea typeface="Montserrat"/>
                <a:cs typeface="Montserrat"/>
                <a:sym typeface="Montserrat"/>
              </a:rPr>
              <a:t>Moreover, advancements in supply chain management are setting new standards for transparency and efficiency. The adoption of blockchain technology ensures traceability and security in transactions, while IoT devices facilitate real-time tracking and data analytics, enabling manufacturers to respond swiftly to market changes and demand fluctuations. These innovations not only streamline operations but also enhance decision-making capabilities and customer satisfaction.</a:t>
            </a:r>
          </a:p>
          <a:p>
            <a:pPr marL="0" lvl="0" indent="0" algn="l">
              <a:lnSpc>
                <a:spcPts val="2700"/>
              </a:lnSpc>
            </a:pPr>
            <a:endParaRPr lang="en-US" sz="1800" u="none">
              <a:solidFill>
                <a:srgbClr val="FFFFFF"/>
              </a:solidFill>
              <a:latin typeface="Montserrat"/>
              <a:ea typeface="Montserrat"/>
              <a:cs typeface="Montserrat"/>
              <a:sym typeface="Montserrat"/>
            </a:endParaRPr>
          </a:p>
          <a:p>
            <a:pPr marL="0" lvl="0" indent="0" algn="l">
              <a:lnSpc>
                <a:spcPts val="2700"/>
              </a:lnSpc>
            </a:pPr>
            <a:r>
              <a:rPr lang="en-US" sz="1800" u="none">
                <a:solidFill>
                  <a:srgbClr val="FFFFFF"/>
                </a:solidFill>
                <a:latin typeface="Montserrat"/>
                <a:ea typeface="Montserrat"/>
                <a:cs typeface="Montserrat"/>
                <a:sym typeface="Montserrat"/>
              </a:rPr>
              <a:t>Additionally, the shift towards customizable manufacturing solutions is redefining industry standards. With the growing demand for personalized products, manufacturers are adopting flexible production systems and advanced technologies such as 3D printing and AI-driven design interfaces. This shift allows for greater product variety, faster prototyping, and reduced time-to-market, catering to the evolving preferences of consumers.</a:t>
            </a:r>
          </a:p>
          <a:p>
            <a:pPr marL="0" lvl="0" indent="0" algn="l">
              <a:lnSpc>
                <a:spcPts val="2700"/>
              </a:lnSpc>
            </a:pPr>
            <a:endParaRPr lang="en-US" sz="1800" u="none">
              <a:solidFill>
                <a:srgbClr val="FFFFFF"/>
              </a:solidFill>
              <a:latin typeface="Montserrat"/>
              <a:ea typeface="Montserrat"/>
              <a:cs typeface="Montserrat"/>
              <a:sym typeface="Montserrat"/>
            </a:endParaRPr>
          </a:p>
          <a:p>
            <a:pPr marL="0" lvl="0" indent="0" algn="l">
              <a:lnSpc>
                <a:spcPts val="2700"/>
              </a:lnSpc>
            </a:pPr>
            <a:r>
              <a:rPr lang="en-US" sz="1800" u="none">
                <a:solidFill>
                  <a:srgbClr val="FFFFFF"/>
                </a:solidFill>
                <a:latin typeface="Montserrat"/>
                <a:ea typeface="Montserrat"/>
                <a:cs typeface="Montserrat"/>
                <a:sym typeface="Montserrat"/>
              </a:rPr>
              <a:t>By staying abreast of these transformative trends, manufacturers can significantly enhance their operational capabilities, improve efficiency, and effectively meet the diverse and changing needs of their customers. Embracing these advancements will not only provide a competitive edge but also pave the way for sustained growth and innovation in the contract manufacturing sector.</a:t>
            </a:r>
          </a:p>
        </p:txBody>
      </p:sp>
      <p:sp>
        <p:nvSpPr>
          <p:cNvPr id="7" name="TextBox 7"/>
          <p:cNvSpPr txBox="1"/>
          <p:nvPr/>
        </p:nvSpPr>
        <p:spPr>
          <a:xfrm>
            <a:off x="1751696" y="6892452"/>
            <a:ext cx="4762500" cy="1905000"/>
          </a:xfrm>
          <a:prstGeom prst="rect">
            <a:avLst/>
          </a:prstGeom>
        </p:spPr>
        <p:txBody>
          <a:bodyPr lIns="0" tIns="0" rIns="0" bIns="0" rtlCol="0" anchor="t">
            <a:spAutoFit/>
          </a:bodyPr>
          <a:lstStyle/>
          <a:p>
            <a:pPr marL="0" lvl="0" indent="0" algn="l">
              <a:lnSpc>
                <a:spcPts val="7275"/>
              </a:lnSpc>
              <a:spcBef>
                <a:spcPct val="0"/>
              </a:spcBef>
            </a:pPr>
            <a:r>
              <a:rPr lang="en-US" sz="7500" u="none">
                <a:solidFill>
                  <a:srgbClr val="FFFFFF"/>
                </a:solidFill>
                <a:latin typeface="Montserrat"/>
                <a:ea typeface="Montserrat"/>
                <a:cs typeface="Montserrat"/>
                <a:sym typeface="Montserrat"/>
              </a:rPr>
              <a:t>Looking Ahead</a:t>
            </a:r>
          </a:p>
        </p:txBody>
      </p:sp>
      <p:sp>
        <p:nvSpPr>
          <p:cNvPr id="8" name="AutoShape 8"/>
          <p:cNvSpPr/>
          <p:nvPr/>
        </p:nvSpPr>
        <p:spPr>
          <a:xfrm>
            <a:off x="1633537" y="-14077"/>
            <a:ext cx="19050" cy="10287000"/>
          </a:xfrm>
          <a:prstGeom prst="line">
            <a:avLst/>
          </a:prstGeom>
          <a:ln w="47625" cap="flat">
            <a:solidFill>
              <a:srgbClr val="E97132"/>
            </a:solidFill>
            <a:prstDash val="solid"/>
            <a:headEnd type="none" w="sm" len="sm"/>
            <a:tailEnd type="none" w="sm" len="sm"/>
          </a:ln>
        </p:spPr>
        <p:txBody>
          <a:bodyPr/>
          <a:lstStyle/>
          <a:p>
            <a:endParaRPr lang="en-GB"/>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Magazine printing process"/>
          <p:cNvSpPr/>
          <p:nvPr/>
        </p:nvSpPr>
        <p:spPr>
          <a:xfrm>
            <a:off x="30" y="15"/>
            <a:ext cx="18287970" cy="10286985"/>
          </a:xfrm>
          <a:custGeom>
            <a:avLst/>
            <a:gdLst/>
            <a:ahLst/>
            <a:cxnLst/>
            <a:rect l="l" t="t" r="r" b="b"/>
            <a:pathLst>
              <a:path w="18287970" h="10286985">
                <a:moveTo>
                  <a:pt x="0" y="0"/>
                </a:moveTo>
                <a:lnTo>
                  <a:pt x="18287970" y="0"/>
                </a:lnTo>
                <a:lnTo>
                  <a:pt x="18287970" y="10286985"/>
                </a:lnTo>
                <a:lnTo>
                  <a:pt x="0" y="10286985"/>
                </a:lnTo>
                <a:lnTo>
                  <a:pt x="0" y="0"/>
                </a:lnTo>
                <a:close/>
              </a:path>
            </a:pathLst>
          </a:custGeom>
          <a:blipFill>
            <a:blip r:embed="rId2"/>
            <a:stretch>
              <a:fillRect t="-24319" r="-66" b="-1459"/>
            </a:stretch>
          </a:blipFill>
        </p:spPr>
        <p:txBody>
          <a:bodyPr/>
          <a:lstStyle/>
          <a:p>
            <a:endParaRPr lang="en-GB"/>
          </a:p>
        </p:txBody>
      </p:sp>
      <p:grpSp>
        <p:nvGrpSpPr>
          <p:cNvPr id="3" name="Group 3"/>
          <p:cNvGrpSpPr/>
          <p:nvPr/>
        </p:nvGrpSpPr>
        <p:grpSpPr>
          <a:xfrm>
            <a:off x="7421859" y="5517946"/>
            <a:ext cx="9837441" cy="6455821"/>
            <a:chOff x="0" y="0"/>
            <a:chExt cx="812800" cy="533400"/>
          </a:xfrm>
        </p:grpSpPr>
        <p:sp>
          <p:nvSpPr>
            <p:cNvPr id="4" name="Freeform 4"/>
            <p:cNvSpPr/>
            <p:nvPr/>
          </p:nvSpPr>
          <p:spPr>
            <a:xfrm>
              <a:off x="0" y="0"/>
              <a:ext cx="827989" cy="537638"/>
            </a:xfrm>
            <a:custGeom>
              <a:avLst/>
              <a:gdLst/>
              <a:ahLst/>
              <a:cxnLst/>
              <a:rect l="l" t="t" r="r" b="b"/>
              <a:pathLst>
                <a:path w="827989" h="537638">
                  <a:moveTo>
                    <a:pt x="461490" y="0"/>
                  </a:moveTo>
                  <a:cubicBezTo>
                    <a:pt x="470405" y="0"/>
                    <a:pt x="479374" y="0"/>
                    <a:pt x="488272" y="0"/>
                  </a:cubicBezTo>
                  <a:cubicBezTo>
                    <a:pt x="559210" y="8909"/>
                    <a:pt x="603543" y="38564"/>
                    <a:pt x="623736" y="87090"/>
                  </a:cubicBezTo>
                  <a:cubicBezTo>
                    <a:pt x="742003" y="80618"/>
                    <a:pt x="827989" y="172373"/>
                    <a:pt x="775586" y="262426"/>
                  </a:cubicBezTo>
                  <a:cubicBezTo>
                    <a:pt x="793012" y="281349"/>
                    <a:pt x="807550" y="302517"/>
                    <a:pt x="812800" y="330926"/>
                  </a:cubicBezTo>
                  <a:cubicBezTo>
                    <a:pt x="812800" y="339065"/>
                    <a:pt x="812800" y="347184"/>
                    <a:pt x="812800" y="355321"/>
                  </a:cubicBezTo>
                  <a:cubicBezTo>
                    <a:pt x="797154" y="427627"/>
                    <a:pt x="729827" y="476486"/>
                    <a:pt x="619295" y="463333"/>
                  </a:cubicBezTo>
                  <a:cubicBezTo>
                    <a:pt x="590856" y="500459"/>
                    <a:pt x="540252" y="537638"/>
                    <a:pt x="461507" y="533008"/>
                  </a:cubicBezTo>
                  <a:cubicBezTo>
                    <a:pt x="420804" y="530570"/>
                    <a:pt x="392488" y="516453"/>
                    <a:pt x="367697" y="499302"/>
                  </a:cubicBezTo>
                  <a:cubicBezTo>
                    <a:pt x="341584" y="513559"/>
                    <a:pt x="313304" y="524747"/>
                    <a:pt x="272443" y="524871"/>
                  </a:cubicBezTo>
                  <a:cubicBezTo>
                    <a:pt x="177910" y="525082"/>
                    <a:pt x="114672" y="470155"/>
                    <a:pt x="113139" y="394815"/>
                  </a:cubicBezTo>
                  <a:cubicBezTo>
                    <a:pt x="52367" y="377190"/>
                    <a:pt x="11206" y="344291"/>
                    <a:pt x="0" y="287995"/>
                  </a:cubicBezTo>
                  <a:cubicBezTo>
                    <a:pt x="0" y="279858"/>
                    <a:pt x="0" y="271704"/>
                    <a:pt x="0" y="263601"/>
                  </a:cubicBezTo>
                  <a:cubicBezTo>
                    <a:pt x="12369" y="207816"/>
                    <a:pt x="51292" y="172776"/>
                    <a:pt x="116099" y="157922"/>
                  </a:cubicBezTo>
                  <a:cubicBezTo>
                    <a:pt x="112205" y="63818"/>
                    <a:pt x="241837" y="5016"/>
                    <a:pt x="348333" y="46474"/>
                  </a:cubicBezTo>
                  <a:cubicBezTo>
                    <a:pt x="373689" y="25973"/>
                    <a:pt x="409562" y="3613"/>
                    <a:pt x="461490" y="0"/>
                  </a:cubicBezTo>
                  <a:close/>
                </a:path>
              </a:pathLst>
            </a:custGeom>
            <a:solidFill>
              <a:srgbClr val="FFFFFF"/>
            </a:solidFill>
          </p:spPr>
          <p:txBody>
            <a:bodyPr/>
            <a:lstStyle/>
            <a:p>
              <a:endParaRPr lang="en-GB"/>
            </a:p>
          </p:txBody>
        </p:sp>
        <p:sp>
          <p:nvSpPr>
            <p:cNvPr id="5" name="TextBox 5"/>
            <p:cNvSpPr txBox="1"/>
            <p:nvPr/>
          </p:nvSpPr>
          <p:spPr>
            <a:xfrm>
              <a:off x="38100" y="88900"/>
              <a:ext cx="736600" cy="368300"/>
            </a:xfrm>
            <a:prstGeom prst="rect">
              <a:avLst/>
            </a:prstGeom>
          </p:spPr>
          <p:txBody>
            <a:bodyPr lIns="50800" tIns="50800" rIns="50800" bIns="50800" rtlCol="0" anchor="ctr"/>
            <a:lstStyle/>
            <a:p>
              <a:pPr algn="ctr">
                <a:lnSpc>
                  <a:spcPts val="2160"/>
                </a:lnSpc>
              </a:pPr>
              <a:endParaRPr/>
            </a:p>
          </p:txBody>
        </p:sp>
      </p:grpSp>
      <p:sp>
        <p:nvSpPr>
          <p:cNvPr id="6" name="TextBox 6"/>
          <p:cNvSpPr txBox="1"/>
          <p:nvPr/>
        </p:nvSpPr>
        <p:spPr>
          <a:xfrm>
            <a:off x="8473837" y="7595237"/>
            <a:ext cx="8604623" cy="2225040"/>
          </a:xfrm>
          <a:prstGeom prst="rect">
            <a:avLst/>
          </a:prstGeom>
        </p:spPr>
        <p:txBody>
          <a:bodyPr lIns="0" tIns="0" rIns="0" bIns="0" rtlCol="0" anchor="t">
            <a:spAutoFit/>
          </a:bodyPr>
          <a:lstStyle/>
          <a:p>
            <a:pPr algn="l">
              <a:lnSpc>
                <a:spcPts val="3525"/>
              </a:lnSpc>
            </a:pPr>
            <a:r>
              <a:rPr lang="en-US" sz="2350">
                <a:solidFill>
                  <a:srgbClr val="000000"/>
                </a:solidFill>
                <a:latin typeface="Montserrat"/>
                <a:ea typeface="Montserrat"/>
                <a:cs typeface="Montserrat"/>
                <a:sym typeface="Montserrat"/>
              </a:rPr>
              <a:t>For businesses looking to leverage these trends, Flair-Plastic offers state-of-the-art contract manufacturing services that incorporate the latest technologies and practices. </a:t>
            </a:r>
            <a:r>
              <a:rPr lang="en-US" sz="2350" u="sng">
                <a:solidFill>
                  <a:srgbClr val="225FE4"/>
                </a:solidFill>
                <a:latin typeface="Montserrat"/>
                <a:ea typeface="Montserrat"/>
                <a:cs typeface="Montserrat"/>
                <a:sym typeface="Montserrat"/>
                <a:hlinkClick r:id="rId3" tooltip="https://flair-plastic.hu/en/contact-plastic-injection-moulding/"/>
              </a:rPr>
              <a:t>Contact us</a:t>
            </a:r>
            <a:r>
              <a:rPr lang="en-US" sz="2350">
                <a:solidFill>
                  <a:srgbClr val="000000"/>
                </a:solidFill>
                <a:latin typeface="Montserrat"/>
                <a:ea typeface="Montserrat"/>
                <a:cs typeface="Montserrat"/>
                <a:sym typeface="Montserrat"/>
              </a:rPr>
              <a:t> today to learn how we can help you stay ahead in this dynamic industry.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f47af72d-16cc-4ae8-b2c0-753cacc66c4e" xsi:nil="true"/>
    <lcf76f155ced4ddcb4097134ff3c332f xmlns="236961e4-a7a0-4773-a8e5-a82ab2efdce1">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um" ma:contentTypeID="0x010100D6AA1FA3774FCB4C8E9BD21A328B023D" ma:contentTypeVersion="10" ma:contentTypeDescription="Új dokumentum létrehozása." ma:contentTypeScope="" ma:versionID="de87dc0e6d7085036e31a4f40140390a">
  <xsd:schema xmlns:xsd="http://www.w3.org/2001/XMLSchema" xmlns:xs="http://www.w3.org/2001/XMLSchema" xmlns:p="http://schemas.microsoft.com/office/2006/metadata/properties" xmlns:ns2="236961e4-a7a0-4773-a8e5-a82ab2efdce1" xmlns:ns3="f47af72d-16cc-4ae8-b2c0-753cacc66c4e" targetNamespace="http://schemas.microsoft.com/office/2006/metadata/properties" ma:root="true" ma:fieldsID="22727b5467445f0ededdca2cd68a741f" ns2:_="" ns3:_="">
    <xsd:import namespace="236961e4-a7a0-4773-a8e5-a82ab2efdce1"/>
    <xsd:import namespace="f47af72d-16cc-4ae8-b2c0-753cacc66c4e"/>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GenerationTime" minOccurs="0"/>
                <xsd:element ref="ns2:MediaServiceEventHashCode"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6961e4-a7a0-4773-a8e5-a82ab2efdce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lcf76f155ced4ddcb4097134ff3c332f" ma:index="15" nillable="true" ma:taxonomy="true" ma:internalName="lcf76f155ced4ddcb4097134ff3c332f" ma:taxonomyFieldName="MediaServiceImageTags" ma:displayName="Képcímkék" ma:readOnly="false" ma:fieldId="{5cf76f15-5ced-4ddc-b409-7134ff3c332f}" ma:taxonomyMulti="true" ma:sspId="df155744-c8a8-4a45-8887-cd1e20c24523"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47af72d-16cc-4ae8-b2c0-753cacc66c4e" elementFormDefault="qualified">
    <xsd:import namespace="http://schemas.microsoft.com/office/2006/documentManagement/types"/>
    <xsd:import namespace="http://schemas.microsoft.com/office/infopath/2007/PartnerControls"/>
    <xsd:element name="TaxCatchAll" ma:index="16" nillable="true" ma:displayName="Taxonomy Catch All Column" ma:hidden="true" ma:list="{673bbacb-9977-456d-be75-94c4e901571c}" ma:internalName="TaxCatchAll" ma:showField="CatchAllData" ma:web="f47af72d-16cc-4ae8-b2c0-753cacc66c4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artalomtípus"/>
        <xsd:element ref="dc:title" minOccurs="0" maxOccurs="1" ma:index="4" ma:displayName="Cím"/>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B5CC5A-A2AA-45B7-80EF-5B3BFCAE980B}">
  <ds:schemaRefs>
    <ds:schemaRef ds:uri="http://schemas.microsoft.com/office/2006/metadata/properties"/>
    <ds:schemaRef ds:uri="http://schemas.microsoft.com/office/infopath/2007/PartnerControls"/>
    <ds:schemaRef ds:uri="4fb96bd1-1a72-4b72-a891-4a9822995071"/>
    <ds:schemaRef ds:uri="d2d88120-36b3-42f6-8b61-39e84d58c548"/>
  </ds:schemaRefs>
</ds:datastoreItem>
</file>

<file path=customXml/itemProps2.xml><?xml version="1.0" encoding="utf-8"?>
<ds:datastoreItem xmlns:ds="http://schemas.openxmlformats.org/officeDocument/2006/customXml" ds:itemID="{85663185-17A9-433F-AA59-ED4BFA2924E9}">
  <ds:schemaRefs>
    <ds:schemaRef ds:uri="http://schemas.microsoft.com/sharepoint/v3/contenttype/forms"/>
  </ds:schemaRefs>
</ds:datastoreItem>
</file>

<file path=customXml/itemProps3.xml><?xml version="1.0" encoding="utf-8"?>
<ds:datastoreItem xmlns:ds="http://schemas.openxmlformats.org/officeDocument/2006/customXml" ds:itemID="{15CAF84C-9F89-4A9F-9D68-B64E2B1825C5}"/>
</file>

<file path=docProps/app.xml><?xml version="1.0" encoding="utf-8"?>
<Properties xmlns="http://schemas.openxmlformats.org/officeDocument/2006/extended-properties" xmlns:vt="http://schemas.openxmlformats.org/officeDocument/2006/docPropsVTypes">
  <TotalTime>2</TotalTime>
  <Words>1246</Words>
  <Application>Microsoft Office PowerPoint</Application>
  <PresentationFormat>Custom</PresentationFormat>
  <Paragraphs>53</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Montserrat</vt:lpstr>
      <vt:lpstr>Montserrat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What’s Next in Contract Manufacturing.pptx</dc:title>
  <cp:lastModifiedBy>John Osula Malimba</cp:lastModifiedBy>
  <cp:revision>1</cp:revision>
  <dcterms:created xsi:type="dcterms:W3CDTF">2006-08-16T00:00:00Z</dcterms:created>
  <dcterms:modified xsi:type="dcterms:W3CDTF">2025-03-19T08:08:54Z</dcterms:modified>
  <dc:identifier>DAGMgoewBR8</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0x010100D6AA1FA3774FCB4C8E9BD21A328B023D</vt:lpwstr>
  </property>
  <property fmtid="{D5CDD505-2E9C-101B-9397-08002B2CF9AE}" pid="3" name="MediaServiceImageTags">
    <vt:lpwstr/>
  </property>
</Properties>
</file>

<file path=docProps/thumbnail.jpeg>
</file>